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10058400" cx="7772400"/>
  <p:notesSz cx="6858000" cy="9144000"/>
  <p:embeddedFontLst>
    <p:embeddedFont>
      <p:font typeface="Short Stack"/>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4502BF-7278-454F-9026-B5898CB44CE8}">
  <a:tblStyle styleId="{914502BF-7278-454F-9026-B5898CB44CE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741FE14-D278-48E7-A1E3-C7F3856A6EFD}"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fill>
          <a:solidFill>
            <a:srgbClr val="FEF4CD"/>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ShortStack-regular.fntdata"/><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92e8176b3_4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792e8176b3_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5049182f7_2_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5049182f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65049182f7_8_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65049182f7_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e0ce1885d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e0ce1885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e0ce1885d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e0ce1885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rive.google.com/file/d/1OLFuQcs8AMdYifvwbS1NSYtYXrFsbE71/view?usp=sharing" TargetMode="External"/><Relationship Id="rId4" Type="http://schemas.openxmlformats.org/officeDocument/2006/relationships/hyperlink" Target="https://www.responsiveclassroom.org/three-types-of-logical-consequences/" TargetMode="External"/><Relationship Id="rId5" Type="http://schemas.openxmlformats.org/officeDocument/2006/relationships/hyperlink" Target="https://docs.google.com/document/d/1x1VCwc2HlCjGyWp-UMxc5do61l5m7oVn89gfNzkYsz4/edit?usp=sharing" TargetMode="External"/><Relationship Id="rId6"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130299" y="654825"/>
            <a:ext cx="3660300" cy="610500"/>
          </a:xfrm>
          <a:prstGeom prst="rect">
            <a:avLst/>
          </a:prstGeom>
          <a:solidFill>
            <a:srgbClr val="FFFFFF"/>
          </a:solidFill>
          <a:ln cap="flat" cmpd="sng" w="25400">
            <a:solidFill>
              <a:schemeClr val="l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Short Stack"/>
                <a:ea typeface="Short Stack"/>
                <a:cs typeface="Short Stack"/>
                <a:sym typeface="Short Stack"/>
              </a:rPr>
              <a:t>Observe Problem </a:t>
            </a:r>
            <a:r>
              <a:rPr lang="en" sz="1200">
                <a:latin typeface="Short Stack"/>
                <a:ea typeface="Short Stack"/>
                <a:cs typeface="Short Stack"/>
                <a:sym typeface="Short Stack"/>
              </a:rPr>
              <a:t>b</a:t>
            </a:r>
            <a:r>
              <a:rPr b="0" i="0" lang="en" sz="1200" u="none" cap="none" strike="noStrike">
                <a:solidFill>
                  <a:srgbClr val="000000"/>
                </a:solidFill>
                <a:latin typeface="Short Stack"/>
                <a:ea typeface="Short Stack"/>
                <a:cs typeface="Short Stack"/>
                <a:sym typeface="Short Stack"/>
              </a:rPr>
              <a:t>ehavior </a:t>
            </a:r>
            <a:endParaRPr b="0" i="0" sz="1200" u="none" cap="none" strike="noStrike">
              <a:solidFill>
                <a:srgbClr val="000000"/>
              </a:solidFill>
              <a:latin typeface="Short Stack"/>
              <a:ea typeface="Short Stack"/>
              <a:cs typeface="Short Stack"/>
              <a:sym typeface="Short Stack"/>
            </a:endParaRPr>
          </a:p>
          <a:p>
            <a:pPr indent="0" lvl="0" marL="0" marR="0" rtl="0" algn="ctr">
              <a:lnSpc>
                <a:spcPct val="100000"/>
              </a:lnSpc>
              <a:spcBef>
                <a:spcPts val="0"/>
              </a:spcBef>
              <a:spcAft>
                <a:spcPts val="0"/>
              </a:spcAft>
              <a:buNone/>
            </a:pPr>
            <a:r>
              <a:rPr b="0" i="0" lang="en" sz="1200" u="none" cap="none" strike="noStrike">
                <a:solidFill>
                  <a:srgbClr val="000000"/>
                </a:solidFill>
                <a:latin typeface="Short Stack"/>
                <a:ea typeface="Short Stack"/>
                <a:cs typeface="Short Stack"/>
                <a:sym typeface="Short Stack"/>
              </a:rPr>
              <a:t>to determine if behavior</a:t>
            </a:r>
            <a:r>
              <a:rPr lang="en" sz="1200">
                <a:latin typeface="Short Stack"/>
                <a:ea typeface="Short Stack"/>
                <a:cs typeface="Short Stack"/>
                <a:sym typeface="Short Stack"/>
              </a:rPr>
              <a:t> is </a:t>
            </a:r>
            <a:endParaRPr sz="1200">
              <a:latin typeface="Short Stack"/>
              <a:ea typeface="Short Stack"/>
              <a:cs typeface="Short Stack"/>
              <a:sym typeface="Short Stack"/>
            </a:endParaRPr>
          </a:p>
          <a:p>
            <a:pPr indent="0" lvl="0" marL="0" marR="0" rtl="0" algn="ctr">
              <a:lnSpc>
                <a:spcPct val="100000"/>
              </a:lnSpc>
              <a:spcBef>
                <a:spcPts val="0"/>
              </a:spcBef>
              <a:spcAft>
                <a:spcPts val="0"/>
              </a:spcAft>
              <a:buNone/>
            </a:pPr>
            <a:r>
              <a:rPr b="1" lang="en">
                <a:solidFill>
                  <a:srgbClr val="0000FF"/>
                </a:solidFill>
                <a:latin typeface="Short Stack"/>
                <a:ea typeface="Short Stack"/>
                <a:cs typeface="Short Stack"/>
                <a:sym typeface="Short Stack"/>
              </a:rPr>
              <a:t>Minor</a:t>
            </a:r>
            <a:r>
              <a:rPr lang="en">
                <a:latin typeface="Short Stack"/>
                <a:ea typeface="Short Stack"/>
                <a:cs typeface="Short Stack"/>
                <a:sym typeface="Short Stack"/>
              </a:rPr>
              <a:t> or </a:t>
            </a:r>
            <a:r>
              <a:rPr b="1" lang="en">
                <a:solidFill>
                  <a:srgbClr val="F94C06"/>
                </a:solidFill>
                <a:latin typeface="Short Stack"/>
                <a:ea typeface="Short Stack"/>
                <a:cs typeface="Short Stack"/>
                <a:sym typeface="Short Stack"/>
              </a:rPr>
              <a:t>Major</a:t>
            </a:r>
            <a:endParaRPr b="1">
              <a:solidFill>
                <a:srgbClr val="F94C06"/>
              </a:solidFill>
              <a:latin typeface="Short Stack"/>
              <a:ea typeface="Short Stack"/>
              <a:cs typeface="Short Stack"/>
              <a:sym typeface="Short Stack"/>
            </a:endParaRPr>
          </a:p>
        </p:txBody>
      </p:sp>
      <p:sp>
        <p:nvSpPr>
          <p:cNvPr id="55" name="Google Shape;55;p13"/>
          <p:cNvSpPr/>
          <p:nvPr/>
        </p:nvSpPr>
        <p:spPr>
          <a:xfrm>
            <a:off x="187200" y="111825"/>
            <a:ext cx="1943100" cy="958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None/>
            </a:pPr>
            <a:r>
              <a:rPr lang="en" sz="1100">
                <a:latin typeface="Short Stack"/>
                <a:ea typeface="Short Stack"/>
                <a:cs typeface="Short Stack"/>
                <a:sym typeface="Short Stack"/>
              </a:rPr>
              <a:t>WE PBIS Expectations</a:t>
            </a:r>
            <a:endParaRPr b="1" i="0" sz="1500" u="none" cap="none" strike="noStrike">
              <a:solidFill>
                <a:srgbClr val="000000"/>
              </a:solidFill>
              <a:latin typeface="Short Stack"/>
              <a:ea typeface="Short Stack"/>
              <a:cs typeface="Short Stack"/>
              <a:sym typeface="Short Stack"/>
            </a:endParaRPr>
          </a:p>
          <a:p>
            <a:pPr indent="-215900" lvl="0" marL="355600" marR="0" rtl="0" algn="l">
              <a:lnSpc>
                <a:spcPct val="100000"/>
              </a:lnSpc>
              <a:spcBef>
                <a:spcPts val="0"/>
              </a:spcBef>
              <a:spcAft>
                <a:spcPts val="0"/>
              </a:spcAft>
              <a:buClr>
                <a:srgbClr val="000000"/>
              </a:buClr>
              <a:buSzPts val="1400"/>
              <a:buFont typeface="Arial"/>
              <a:buChar char="➢"/>
            </a:pPr>
            <a:r>
              <a:rPr b="0" i="0" lang="en" sz="1000" u="none" cap="none" strike="noStrike">
                <a:solidFill>
                  <a:srgbClr val="000000"/>
                </a:solidFill>
                <a:latin typeface="Short Stack"/>
                <a:ea typeface="Short Stack"/>
                <a:cs typeface="Short Stack"/>
                <a:sym typeface="Short Stack"/>
              </a:rPr>
              <a:t>W</a:t>
            </a:r>
            <a:r>
              <a:rPr lang="en" sz="1000">
                <a:latin typeface="Short Stack"/>
                <a:ea typeface="Short Stack"/>
                <a:cs typeface="Short Stack"/>
                <a:sym typeface="Short Stack"/>
              </a:rPr>
              <a:t>E</a:t>
            </a:r>
            <a:r>
              <a:rPr b="0" i="0" lang="en" sz="1000" u="none" cap="none" strike="noStrike">
                <a:solidFill>
                  <a:srgbClr val="000000"/>
                </a:solidFill>
                <a:latin typeface="Short Stack"/>
                <a:ea typeface="Short Stack"/>
                <a:cs typeface="Short Stack"/>
                <a:sym typeface="Short Stack"/>
              </a:rPr>
              <a:t> are Respectful.</a:t>
            </a:r>
            <a:endParaRPr b="0" i="0" sz="1000" u="none" cap="none" strike="noStrike">
              <a:solidFill>
                <a:srgbClr val="000000"/>
              </a:solidFill>
              <a:latin typeface="Short Stack"/>
              <a:ea typeface="Short Stack"/>
              <a:cs typeface="Short Stack"/>
              <a:sym typeface="Short Stack"/>
            </a:endParaRPr>
          </a:p>
          <a:p>
            <a:pPr indent="-215900" lvl="0" marL="355600" marR="0" rtl="0" algn="l">
              <a:lnSpc>
                <a:spcPct val="100000"/>
              </a:lnSpc>
              <a:spcBef>
                <a:spcPts val="0"/>
              </a:spcBef>
              <a:spcAft>
                <a:spcPts val="0"/>
              </a:spcAft>
              <a:buClr>
                <a:srgbClr val="000000"/>
              </a:buClr>
              <a:buSzPts val="1400"/>
              <a:buFont typeface="Arial"/>
              <a:buChar char="➢"/>
            </a:pPr>
            <a:r>
              <a:rPr b="0" i="0" lang="en" sz="1000" u="none" cap="none" strike="noStrike">
                <a:solidFill>
                  <a:srgbClr val="000000"/>
                </a:solidFill>
                <a:latin typeface="Short Stack"/>
                <a:ea typeface="Short Stack"/>
                <a:cs typeface="Short Stack"/>
                <a:sym typeface="Short Stack"/>
              </a:rPr>
              <a:t>W</a:t>
            </a:r>
            <a:r>
              <a:rPr lang="en" sz="1000">
                <a:latin typeface="Short Stack"/>
                <a:ea typeface="Short Stack"/>
                <a:cs typeface="Short Stack"/>
                <a:sym typeface="Short Stack"/>
              </a:rPr>
              <a:t>E</a:t>
            </a:r>
            <a:r>
              <a:rPr b="0" i="0" lang="en" sz="1000" u="none" cap="none" strike="noStrike">
                <a:solidFill>
                  <a:srgbClr val="000000"/>
                </a:solidFill>
                <a:latin typeface="Short Stack"/>
                <a:ea typeface="Short Stack"/>
                <a:cs typeface="Short Stack"/>
                <a:sym typeface="Short Stack"/>
              </a:rPr>
              <a:t> are Responsible.</a:t>
            </a:r>
            <a:endParaRPr b="0" i="0" sz="1000" u="none" cap="none" strike="noStrike">
              <a:solidFill>
                <a:srgbClr val="000000"/>
              </a:solidFill>
              <a:latin typeface="Short Stack"/>
              <a:ea typeface="Short Stack"/>
              <a:cs typeface="Short Stack"/>
              <a:sym typeface="Short Stack"/>
            </a:endParaRPr>
          </a:p>
          <a:p>
            <a:pPr indent="-215900" lvl="0" marL="355600" marR="0" rtl="0" algn="l">
              <a:lnSpc>
                <a:spcPct val="100000"/>
              </a:lnSpc>
              <a:spcBef>
                <a:spcPts val="0"/>
              </a:spcBef>
              <a:spcAft>
                <a:spcPts val="0"/>
              </a:spcAft>
              <a:buClr>
                <a:srgbClr val="000000"/>
              </a:buClr>
              <a:buSzPts val="1400"/>
              <a:buFont typeface="Arial"/>
              <a:buChar char="➢"/>
            </a:pPr>
            <a:r>
              <a:rPr b="0" i="0" lang="en" sz="1000" u="none" cap="none" strike="noStrike">
                <a:solidFill>
                  <a:srgbClr val="000000"/>
                </a:solidFill>
                <a:latin typeface="Short Stack"/>
                <a:ea typeface="Short Stack"/>
                <a:cs typeface="Short Stack"/>
                <a:sym typeface="Short Stack"/>
              </a:rPr>
              <a:t>W</a:t>
            </a:r>
            <a:r>
              <a:rPr lang="en" sz="1000">
                <a:latin typeface="Short Stack"/>
                <a:ea typeface="Short Stack"/>
                <a:cs typeface="Short Stack"/>
                <a:sym typeface="Short Stack"/>
              </a:rPr>
              <a:t>E</a:t>
            </a:r>
            <a:r>
              <a:rPr b="0" i="0" lang="en" sz="1000" u="none" cap="none" strike="noStrike">
                <a:solidFill>
                  <a:srgbClr val="000000"/>
                </a:solidFill>
                <a:latin typeface="Short Stack"/>
                <a:ea typeface="Short Stack"/>
                <a:cs typeface="Short Stack"/>
                <a:sym typeface="Short Stack"/>
              </a:rPr>
              <a:t> are Safe.</a:t>
            </a:r>
            <a:endParaRPr b="0" i="0" sz="1000" u="none" cap="none" strike="noStrike">
              <a:solidFill>
                <a:srgbClr val="000000"/>
              </a:solidFill>
              <a:latin typeface="Short Stack"/>
              <a:ea typeface="Short Stack"/>
              <a:cs typeface="Short Stack"/>
              <a:sym typeface="Short Stack"/>
            </a:endParaRPr>
          </a:p>
        </p:txBody>
      </p:sp>
      <p:graphicFrame>
        <p:nvGraphicFramePr>
          <p:cNvPr id="56" name="Google Shape;56;p13"/>
          <p:cNvGraphicFramePr/>
          <p:nvPr/>
        </p:nvGraphicFramePr>
        <p:xfrm>
          <a:off x="1964763" y="1504475"/>
          <a:ext cx="3000000" cy="3000000"/>
        </p:xfrm>
        <a:graphic>
          <a:graphicData uri="http://schemas.openxmlformats.org/drawingml/2006/table">
            <a:tbl>
              <a:tblPr>
                <a:noFill/>
                <a:tableStyleId>{914502BF-7278-454F-9026-B5898CB44CE8}</a:tableStyleId>
              </a:tblPr>
              <a:tblGrid>
                <a:gridCol w="1960350"/>
                <a:gridCol w="1960350"/>
              </a:tblGrid>
              <a:tr h="371700">
                <a:tc>
                  <a:txBody>
                    <a:bodyPr/>
                    <a:lstStyle/>
                    <a:p>
                      <a:pPr indent="0" lvl="0" marL="0" rtl="0" algn="ctr">
                        <a:spcBef>
                          <a:spcPts val="0"/>
                        </a:spcBef>
                        <a:spcAft>
                          <a:spcPts val="0"/>
                        </a:spcAft>
                        <a:buNone/>
                      </a:pPr>
                      <a:r>
                        <a:rPr b="1" lang="en" sz="1100">
                          <a:solidFill>
                            <a:srgbClr val="0000FF"/>
                          </a:solidFill>
                          <a:latin typeface="Short Stack"/>
                          <a:ea typeface="Short Stack"/>
                          <a:cs typeface="Short Stack"/>
                          <a:sym typeface="Short Stack"/>
                        </a:rPr>
                        <a:t>Teacher/Staff</a:t>
                      </a:r>
                      <a:r>
                        <a:rPr b="1" lang="en" sz="1100">
                          <a:latin typeface="Short Stack"/>
                          <a:ea typeface="Short Stack"/>
                          <a:cs typeface="Short Stack"/>
                          <a:sym typeface="Short Stack"/>
                        </a:rPr>
                        <a:t> </a:t>
                      </a:r>
                      <a:endParaRPr b="1" sz="1100">
                        <a:latin typeface="Short Stack"/>
                        <a:ea typeface="Short Stack"/>
                        <a:cs typeface="Short Stack"/>
                        <a:sym typeface="Short Stack"/>
                      </a:endParaRPr>
                    </a:p>
                    <a:p>
                      <a:pPr indent="0" lvl="0" marL="0" rtl="0" algn="ctr">
                        <a:spcBef>
                          <a:spcPts val="0"/>
                        </a:spcBef>
                        <a:spcAft>
                          <a:spcPts val="0"/>
                        </a:spcAft>
                        <a:buNone/>
                      </a:pPr>
                      <a:r>
                        <a:rPr b="1" lang="en" sz="1100"/>
                        <a:t>Managed Behavior</a:t>
                      </a:r>
                      <a:endParaRPr b="1"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1100">
                          <a:solidFill>
                            <a:srgbClr val="F94C06"/>
                          </a:solidFill>
                          <a:latin typeface="Short Stack"/>
                          <a:ea typeface="Short Stack"/>
                          <a:cs typeface="Short Stack"/>
                          <a:sym typeface="Short Stack"/>
                        </a:rPr>
                        <a:t>Office</a:t>
                      </a:r>
                      <a:r>
                        <a:rPr b="1" lang="en" sz="1100"/>
                        <a:t> </a:t>
                      </a:r>
                      <a:endParaRPr b="1" sz="1100"/>
                    </a:p>
                    <a:p>
                      <a:pPr indent="0" lvl="0" marL="0" rtl="0" algn="ctr">
                        <a:spcBef>
                          <a:spcPts val="0"/>
                        </a:spcBef>
                        <a:spcAft>
                          <a:spcPts val="0"/>
                        </a:spcAft>
                        <a:buNone/>
                      </a:pPr>
                      <a:r>
                        <a:rPr b="1" lang="en" sz="1100"/>
                        <a:t>Managed Behavior</a:t>
                      </a:r>
                      <a:endParaRPr b="1"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r>
              <a:tr h="1009100">
                <a:tc>
                  <a:txBody>
                    <a:bodyPr/>
                    <a:lstStyle/>
                    <a:p>
                      <a:pPr indent="0" lvl="0" marL="0" rtl="0" algn="ctr">
                        <a:spcBef>
                          <a:spcPts val="0"/>
                        </a:spcBef>
                        <a:spcAft>
                          <a:spcPts val="0"/>
                        </a:spcAft>
                        <a:buNone/>
                      </a:pPr>
                      <a:r>
                        <a:rPr lang="en" sz="1100">
                          <a:solidFill>
                            <a:srgbClr val="0000FF"/>
                          </a:solidFill>
                          <a:latin typeface="Short Stack"/>
                          <a:ea typeface="Short Stack"/>
                          <a:cs typeface="Short Stack"/>
                          <a:sym typeface="Short Stack"/>
                        </a:rPr>
                        <a:t>Disrespectful/</a:t>
                      </a:r>
                      <a:r>
                        <a:rPr lang="en" sz="1100">
                          <a:solidFill>
                            <a:srgbClr val="0000FF"/>
                          </a:solidFill>
                          <a:latin typeface="Short Stack"/>
                          <a:ea typeface="Short Stack"/>
                          <a:cs typeface="Short Stack"/>
                          <a:sym typeface="Short Stack"/>
                        </a:rPr>
                        <a:t>Abusive </a:t>
                      </a:r>
                      <a:endParaRPr sz="1100">
                        <a:solidFill>
                          <a:srgbClr val="0000FF"/>
                        </a:solidFill>
                        <a:latin typeface="Short Stack"/>
                        <a:ea typeface="Short Stack"/>
                        <a:cs typeface="Short Stack"/>
                        <a:sym typeface="Short Stack"/>
                      </a:endParaRPr>
                    </a:p>
                    <a:p>
                      <a:pPr indent="0" lvl="0" marL="0" rtl="0" algn="ctr">
                        <a:spcBef>
                          <a:spcPts val="0"/>
                        </a:spcBef>
                        <a:spcAft>
                          <a:spcPts val="0"/>
                        </a:spcAft>
                        <a:buNone/>
                      </a:pPr>
                      <a:r>
                        <a:rPr lang="en" sz="1100">
                          <a:solidFill>
                            <a:srgbClr val="0000FF"/>
                          </a:solidFill>
                          <a:latin typeface="Short Stack"/>
                          <a:ea typeface="Short Stack"/>
                          <a:cs typeface="Short Stack"/>
                          <a:sym typeface="Short Stack"/>
                        </a:rPr>
                        <a:t>and Inappropriate Language</a:t>
                      </a:r>
                      <a:endParaRPr sz="1100">
                        <a:solidFill>
                          <a:srgbClr val="0000FF"/>
                        </a:solidFill>
                        <a:latin typeface="Short Stack"/>
                        <a:ea typeface="Short Stack"/>
                        <a:cs typeface="Short Stack"/>
                        <a:sym typeface="Short Stack"/>
                      </a:endParaRPr>
                    </a:p>
                    <a:p>
                      <a:pPr indent="0" lvl="0" marL="0" rtl="0" algn="ctr">
                        <a:spcBef>
                          <a:spcPts val="0"/>
                        </a:spcBef>
                        <a:spcAft>
                          <a:spcPts val="0"/>
                        </a:spcAft>
                        <a:buClr>
                          <a:schemeClr val="dk1"/>
                        </a:buClr>
                        <a:buSzPts val="1100"/>
                        <a:buFont typeface="Arial"/>
                        <a:buNone/>
                      </a:pPr>
                      <a:r>
                        <a:rPr lang="en" sz="1100">
                          <a:solidFill>
                            <a:schemeClr val="dk1"/>
                          </a:solidFill>
                        </a:rPr>
                        <a:t>~Mean words to others</a:t>
                      </a:r>
                      <a:endParaRPr sz="1100">
                        <a:solidFill>
                          <a:srgbClr val="0000FF"/>
                        </a:solidFill>
                      </a:endParaRPr>
                    </a:p>
                    <a:p>
                      <a:pPr indent="0" lvl="0" marL="0" rtl="0" algn="ctr">
                        <a:spcBef>
                          <a:spcPts val="0"/>
                        </a:spcBef>
                        <a:spcAft>
                          <a:spcPts val="0"/>
                        </a:spcAft>
                        <a:buNone/>
                      </a:pPr>
                      <a:r>
                        <a:rPr lang="en" sz="1100"/>
                        <a:t>~Talking back</a:t>
                      </a:r>
                      <a:endParaRPr sz="1100"/>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~Not following expectations repeatedly</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a:t>
                      </a:r>
                      <a:r>
                        <a:rPr lang="en" sz="1100">
                          <a:solidFill>
                            <a:schemeClr val="dk1"/>
                          </a:solidFill>
                        </a:rPr>
                        <a:t>Misuse</a:t>
                      </a:r>
                      <a:r>
                        <a:rPr lang="en" sz="1100">
                          <a:solidFill>
                            <a:schemeClr val="dk1"/>
                          </a:solidFill>
                        </a:rPr>
                        <a:t> of technology</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100">
                          <a:solidFill>
                            <a:srgbClr val="F94C06"/>
                          </a:solidFill>
                          <a:latin typeface="Short Stack"/>
                          <a:ea typeface="Short Stack"/>
                          <a:cs typeface="Short Stack"/>
                          <a:sym typeface="Short Stack"/>
                        </a:rPr>
                        <a:t>Abusive Language</a:t>
                      </a:r>
                      <a:endParaRPr sz="1100">
                        <a:solidFill>
                          <a:srgbClr val="F94C06"/>
                        </a:solidFill>
                        <a:latin typeface="Short Stack"/>
                        <a:ea typeface="Short Stack"/>
                        <a:cs typeface="Short Stack"/>
                        <a:sym typeface="Short Stack"/>
                      </a:endParaRPr>
                    </a:p>
                    <a:p>
                      <a:pPr indent="0" lvl="0" marL="0" rtl="0" algn="ctr">
                        <a:spcBef>
                          <a:spcPts val="0"/>
                        </a:spcBef>
                        <a:spcAft>
                          <a:spcPts val="0"/>
                        </a:spcAft>
                        <a:buNone/>
                      </a:pPr>
                      <a:r>
                        <a:t/>
                      </a:r>
                      <a:endParaRPr sz="800">
                        <a:solidFill>
                          <a:srgbClr val="F94C06"/>
                        </a:solidFill>
                        <a:latin typeface="Short Stack"/>
                        <a:ea typeface="Short Stack"/>
                        <a:cs typeface="Short Stack"/>
                        <a:sym typeface="Short Stack"/>
                      </a:endParaRPr>
                    </a:p>
                    <a:p>
                      <a:pPr indent="0" lvl="0" marL="0" rtl="0" algn="ctr">
                        <a:lnSpc>
                          <a:spcPct val="115000"/>
                        </a:lnSpc>
                        <a:spcBef>
                          <a:spcPts val="0"/>
                        </a:spcBef>
                        <a:spcAft>
                          <a:spcPts val="0"/>
                        </a:spcAft>
                        <a:buNone/>
                      </a:pPr>
                      <a:r>
                        <a:rPr lang="en" sz="1100">
                          <a:solidFill>
                            <a:schemeClr val="dk1"/>
                          </a:solidFill>
                        </a:rPr>
                        <a:t>~Targeted taunting (race,</a:t>
                      </a:r>
                      <a:endParaRPr sz="1100">
                        <a:solidFill>
                          <a:schemeClr val="dk1"/>
                        </a:solidFill>
                      </a:endParaRPr>
                    </a:p>
                    <a:p>
                      <a:pPr indent="0" lvl="0" marL="0" rtl="0" algn="ctr">
                        <a:lnSpc>
                          <a:spcPct val="115000"/>
                        </a:lnSpc>
                        <a:spcBef>
                          <a:spcPts val="0"/>
                        </a:spcBef>
                        <a:spcAft>
                          <a:spcPts val="0"/>
                        </a:spcAft>
                        <a:buNone/>
                      </a:pPr>
                      <a:r>
                        <a:rPr lang="en" sz="1100">
                          <a:solidFill>
                            <a:schemeClr val="dk1"/>
                          </a:solidFill>
                        </a:rPr>
                        <a:t>gender, etc)</a:t>
                      </a:r>
                      <a:endParaRPr sz="1100">
                        <a:solidFill>
                          <a:schemeClr val="dk1"/>
                        </a:solidFill>
                      </a:endParaRPr>
                    </a:p>
                    <a:p>
                      <a:pPr indent="0" lvl="0" marL="0" rtl="0" algn="ctr">
                        <a:lnSpc>
                          <a:spcPct val="115000"/>
                        </a:lnSpc>
                        <a:spcBef>
                          <a:spcPts val="0"/>
                        </a:spcBef>
                        <a:spcAft>
                          <a:spcPts val="0"/>
                        </a:spcAft>
                        <a:buNone/>
                      </a:pPr>
                      <a:r>
                        <a:rPr lang="en" sz="1100">
                          <a:solidFill>
                            <a:schemeClr val="dk1"/>
                          </a:solidFill>
                        </a:rPr>
                        <a:t>~Inappropriate language</a:t>
                      </a:r>
                      <a:endParaRPr sz="1100">
                        <a:solidFill>
                          <a:schemeClr val="dk1"/>
                        </a:solidFill>
                      </a:endParaRPr>
                    </a:p>
                    <a:p>
                      <a:pPr indent="0" lvl="0" marL="0" rtl="0" algn="ctr">
                        <a:lnSpc>
                          <a:spcPct val="115000"/>
                        </a:lnSpc>
                        <a:spcBef>
                          <a:spcPts val="0"/>
                        </a:spcBef>
                        <a:spcAft>
                          <a:spcPts val="0"/>
                        </a:spcAft>
                        <a:buNone/>
                      </a:pPr>
                      <a:r>
                        <a:rPr lang="en" sz="1100">
                          <a:solidFill>
                            <a:schemeClr val="dk1"/>
                          </a:solidFill>
                        </a:rPr>
                        <a:t>~Inappropriate websites/</a:t>
                      </a:r>
                      <a:endParaRPr sz="1100">
                        <a:solidFill>
                          <a:schemeClr val="dk1"/>
                        </a:solidFill>
                      </a:endParaRPr>
                    </a:p>
                    <a:p>
                      <a:pPr indent="0" lvl="0" marL="0" rtl="0" algn="ctr">
                        <a:lnSpc>
                          <a:spcPct val="115000"/>
                        </a:lnSpc>
                        <a:spcBef>
                          <a:spcPts val="0"/>
                        </a:spcBef>
                        <a:spcAft>
                          <a:spcPts val="0"/>
                        </a:spcAft>
                        <a:buNone/>
                      </a:pPr>
                      <a:r>
                        <a:rPr lang="en" sz="1100">
                          <a:solidFill>
                            <a:schemeClr val="dk1"/>
                          </a:solidFill>
                        </a:rPr>
                        <a:t>damaging technology</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r>
              <a:tr h="1231625">
                <a:tc>
                  <a:txBody>
                    <a:bodyPr/>
                    <a:lstStyle/>
                    <a:p>
                      <a:pPr indent="0" lvl="0" marL="0" rtl="0" algn="ctr">
                        <a:spcBef>
                          <a:spcPts val="0"/>
                        </a:spcBef>
                        <a:spcAft>
                          <a:spcPts val="0"/>
                        </a:spcAft>
                        <a:buNone/>
                      </a:pPr>
                      <a:r>
                        <a:rPr lang="en" sz="1100">
                          <a:solidFill>
                            <a:srgbClr val="0000FF"/>
                          </a:solidFill>
                          <a:latin typeface="Short Stack"/>
                          <a:ea typeface="Short Stack"/>
                          <a:cs typeface="Short Stack"/>
                          <a:sym typeface="Short Stack"/>
                        </a:rPr>
                        <a:t>Disruption/</a:t>
                      </a:r>
                      <a:r>
                        <a:rPr lang="en" sz="1100">
                          <a:solidFill>
                            <a:srgbClr val="0000FF"/>
                          </a:solidFill>
                          <a:latin typeface="Short Stack"/>
                          <a:ea typeface="Short Stack"/>
                          <a:cs typeface="Short Stack"/>
                          <a:sym typeface="Short Stack"/>
                        </a:rPr>
                        <a:t>Physical Aggression</a:t>
                      </a:r>
                      <a:endParaRPr sz="1100">
                        <a:solidFill>
                          <a:srgbClr val="0000FF"/>
                        </a:solidFill>
                        <a:latin typeface="Short Stack"/>
                        <a:ea typeface="Short Stack"/>
                        <a:cs typeface="Short Stack"/>
                        <a:sym typeface="Short Stack"/>
                      </a:endParaRPr>
                    </a:p>
                    <a:p>
                      <a:pPr indent="0" lvl="0" marL="0" rtl="0" algn="ctr">
                        <a:spcBef>
                          <a:spcPts val="0"/>
                        </a:spcBef>
                        <a:spcAft>
                          <a:spcPts val="0"/>
                        </a:spcAft>
                        <a:buNone/>
                      </a:pPr>
                      <a:r>
                        <a:t/>
                      </a:r>
                      <a:endParaRPr sz="800">
                        <a:solidFill>
                          <a:srgbClr val="0000FF"/>
                        </a:solidFill>
                        <a:latin typeface="Short Stack"/>
                        <a:ea typeface="Short Stack"/>
                        <a:cs typeface="Short Stack"/>
                        <a:sym typeface="Short Stack"/>
                      </a:endParaRPr>
                    </a:p>
                    <a:p>
                      <a:pPr indent="0" lvl="0" marL="0" rtl="0" algn="ctr">
                        <a:spcBef>
                          <a:spcPts val="0"/>
                        </a:spcBef>
                        <a:spcAft>
                          <a:spcPts val="0"/>
                        </a:spcAft>
                        <a:buClr>
                          <a:schemeClr val="dk1"/>
                        </a:buClr>
                        <a:buSzPts val="1100"/>
                        <a:buFont typeface="Arial"/>
                        <a:buNone/>
                      </a:pPr>
                      <a:r>
                        <a:rPr lang="en" sz="1100">
                          <a:solidFill>
                            <a:schemeClr val="dk1"/>
                          </a:solidFill>
                        </a:rPr>
                        <a:t>~Horseplay gone too far</a:t>
                      </a:r>
                      <a:endParaRPr sz="1100">
                        <a:solidFill>
                          <a:srgbClr val="0000FF"/>
                        </a:solidFill>
                      </a:endParaRPr>
                    </a:p>
                    <a:p>
                      <a:pPr indent="0" lvl="0" marL="0" rtl="0" algn="ctr">
                        <a:spcBef>
                          <a:spcPts val="0"/>
                        </a:spcBef>
                        <a:spcAft>
                          <a:spcPts val="0"/>
                        </a:spcAft>
                        <a:buNone/>
                      </a:pPr>
                      <a:r>
                        <a:rPr lang="en" sz="1100"/>
                        <a:t>~Distracting other students</a:t>
                      </a:r>
                      <a:endParaRPr sz="1100"/>
                    </a:p>
                    <a:p>
                      <a:pPr indent="0" lvl="0" marL="0" rtl="0" algn="ctr">
                        <a:spcBef>
                          <a:spcPts val="0"/>
                        </a:spcBef>
                        <a:spcAft>
                          <a:spcPts val="0"/>
                        </a:spcAft>
                        <a:buNone/>
                      </a:pPr>
                      <a:r>
                        <a:rPr lang="en" sz="1100"/>
                        <a:t>~Making repeated noises</a:t>
                      </a:r>
                      <a:endParaRPr sz="1100"/>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~Throwing small objects</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~Repeatedly calling out</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100">
                          <a:solidFill>
                            <a:srgbClr val="F94C06"/>
                          </a:solidFill>
                          <a:latin typeface="Short Stack"/>
                          <a:ea typeface="Short Stack"/>
                          <a:cs typeface="Short Stack"/>
                          <a:sym typeface="Short Stack"/>
                        </a:rPr>
                        <a:t>Disruption/Physical Aggression</a:t>
                      </a:r>
                      <a:endParaRPr b="1" sz="1100">
                        <a:solidFill>
                          <a:srgbClr val="F94C06"/>
                        </a:solidFill>
                        <a:latin typeface="Short Stack"/>
                        <a:ea typeface="Short Stack"/>
                        <a:cs typeface="Short Stack"/>
                        <a:sym typeface="Short Stack"/>
                      </a:endParaRPr>
                    </a:p>
                    <a:p>
                      <a:pPr indent="0" lvl="0" marL="0" rtl="0" algn="ctr">
                        <a:spcBef>
                          <a:spcPts val="0"/>
                        </a:spcBef>
                        <a:spcAft>
                          <a:spcPts val="0"/>
                        </a:spcAft>
                        <a:buNone/>
                      </a:pPr>
                      <a:r>
                        <a:rPr lang="en" sz="1100"/>
                        <a:t>~Biting, pushing, shoving, etc. </a:t>
                      </a:r>
                      <a:r>
                        <a:rPr i="1" lang="en" sz="1100"/>
                        <a:t>that causes harm</a:t>
                      </a:r>
                      <a:endParaRPr i="1" sz="1100"/>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~Kicking/hitting objects</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~Screaming/shouting</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~Throwing objects </a:t>
                      </a:r>
                      <a:r>
                        <a:rPr i="1" lang="en" sz="1100">
                          <a:solidFill>
                            <a:schemeClr val="dk1"/>
                          </a:solidFill>
                        </a:rPr>
                        <a:t>that can</a:t>
                      </a:r>
                      <a:endParaRPr i="1"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i="1" lang="en" sz="1100">
                          <a:solidFill>
                            <a:schemeClr val="dk1"/>
                          </a:solidFill>
                        </a:rPr>
                        <a:t>cause harm</a:t>
                      </a:r>
                      <a:endParaRPr i="1"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r>
              <a:tr h="1544300">
                <a:tc>
                  <a:txBody>
                    <a:bodyPr/>
                    <a:lstStyle/>
                    <a:p>
                      <a:pPr indent="0" lvl="0" marL="0" rtl="0" algn="ctr">
                        <a:spcBef>
                          <a:spcPts val="0"/>
                        </a:spcBef>
                        <a:spcAft>
                          <a:spcPts val="0"/>
                        </a:spcAft>
                        <a:buNone/>
                      </a:pPr>
                      <a:r>
                        <a:rPr lang="en" sz="1100">
                          <a:solidFill>
                            <a:srgbClr val="0000FF"/>
                          </a:solidFill>
                          <a:latin typeface="Short Stack"/>
                          <a:ea typeface="Short Stack"/>
                          <a:cs typeface="Short Stack"/>
                          <a:sym typeface="Short Stack"/>
                        </a:rPr>
                        <a:t>Defiance or Non-Compliance</a:t>
                      </a:r>
                      <a:endParaRPr sz="1100">
                        <a:solidFill>
                          <a:srgbClr val="0000FF"/>
                        </a:solidFill>
                        <a:latin typeface="Short Stack"/>
                        <a:ea typeface="Short Stack"/>
                        <a:cs typeface="Short Stack"/>
                        <a:sym typeface="Short Stack"/>
                      </a:endParaRPr>
                    </a:p>
                    <a:p>
                      <a:pPr indent="0" lvl="0" marL="0" rtl="0" algn="ctr">
                        <a:spcBef>
                          <a:spcPts val="0"/>
                        </a:spcBef>
                        <a:spcAft>
                          <a:spcPts val="0"/>
                        </a:spcAft>
                        <a:buNone/>
                      </a:pPr>
                      <a:r>
                        <a:t/>
                      </a:r>
                      <a:endParaRPr sz="800">
                        <a:solidFill>
                          <a:srgbClr val="0000FF"/>
                        </a:solidFill>
                      </a:endParaRPr>
                    </a:p>
                    <a:p>
                      <a:pPr indent="0" lvl="0" marL="0" rtl="0" algn="ctr">
                        <a:spcBef>
                          <a:spcPts val="0"/>
                        </a:spcBef>
                        <a:spcAft>
                          <a:spcPts val="0"/>
                        </a:spcAft>
                        <a:buNone/>
                      </a:pPr>
                      <a:r>
                        <a:rPr lang="en" sz="1100"/>
                        <a:t>~Not completing classwork</a:t>
                      </a:r>
                      <a:endParaRPr sz="1100"/>
                    </a:p>
                    <a:p>
                      <a:pPr indent="0" lvl="0" marL="0" rtl="0" algn="ctr">
                        <a:spcBef>
                          <a:spcPts val="0"/>
                        </a:spcBef>
                        <a:spcAft>
                          <a:spcPts val="0"/>
                        </a:spcAft>
                        <a:buNone/>
                      </a:pPr>
                      <a:r>
                        <a:rPr lang="en" sz="1100"/>
                        <a:t>~Not following directions</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after being prompted</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~Leaving area without</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permission</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100">
                          <a:solidFill>
                            <a:srgbClr val="F94C06"/>
                          </a:solidFill>
                          <a:latin typeface="Short Stack"/>
                          <a:ea typeface="Short Stack"/>
                          <a:cs typeface="Short Stack"/>
                          <a:sym typeface="Short Stack"/>
                        </a:rPr>
                        <a:t>Defiance/Threat or Intimidation/Bullying</a:t>
                      </a:r>
                      <a:endParaRPr sz="1100">
                        <a:solidFill>
                          <a:srgbClr val="F94C06"/>
                        </a:solidFill>
                        <a:latin typeface="Short Stack"/>
                        <a:ea typeface="Short Stack"/>
                        <a:cs typeface="Short Stack"/>
                        <a:sym typeface="Short Stack"/>
                      </a:endParaRPr>
                    </a:p>
                    <a:p>
                      <a:pPr indent="0" lvl="0" marL="0" rtl="0" algn="ctr">
                        <a:spcBef>
                          <a:spcPts val="0"/>
                        </a:spcBef>
                        <a:spcAft>
                          <a:spcPts val="0"/>
                        </a:spcAft>
                        <a:buNone/>
                      </a:pPr>
                      <a:r>
                        <a:rPr lang="en" sz="1100"/>
                        <a:t>~Verbal threats of aggression against another person, self, or school</a:t>
                      </a:r>
                      <a:endParaRPr sz="1100"/>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~Complete refusal to comply</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i="1" lang="en" sz="1100">
                          <a:solidFill>
                            <a:schemeClr val="dk1"/>
                          </a:solidFill>
                        </a:rPr>
                        <a:t>that </a:t>
                      </a:r>
                      <a:r>
                        <a:rPr i="1" lang="en" sz="1100">
                          <a:solidFill>
                            <a:schemeClr val="dk1"/>
                          </a:solidFill>
                        </a:rPr>
                        <a:t>causes disruption</a:t>
                      </a:r>
                      <a:endParaRPr i="1"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~AWOL: leaving the</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classroom/lunch area/school</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without permission</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r>
              <a:tr h="491975">
                <a:tc>
                  <a:txBody>
                    <a:bodyPr/>
                    <a:lstStyle/>
                    <a:p>
                      <a:pPr indent="0" lvl="0" marL="0" rtl="0" algn="ctr">
                        <a:spcBef>
                          <a:spcPts val="0"/>
                        </a:spcBef>
                        <a:spcAft>
                          <a:spcPts val="0"/>
                        </a:spcAft>
                        <a:buClr>
                          <a:schemeClr val="dk1"/>
                        </a:buClr>
                        <a:buSzPts val="1100"/>
                        <a:buFont typeface="Arial"/>
                        <a:buNone/>
                      </a:pPr>
                      <a:r>
                        <a:rPr lang="en" sz="1100">
                          <a:solidFill>
                            <a:srgbClr val="0000FF"/>
                          </a:solidFill>
                          <a:latin typeface="Short Stack"/>
                          <a:ea typeface="Short Stack"/>
                          <a:cs typeface="Short Stack"/>
                          <a:sym typeface="Short Stack"/>
                        </a:rPr>
                        <a:t>Property Damage or Vandalism</a:t>
                      </a:r>
                      <a:endParaRPr sz="1100">
                        <a:solidFill>
                          <a:srgbClr val="0000FF"/>
                        </a:solidFill>
                        <a:latin typeface="Short Stack"/>
                        <a:ea typeface="Short Stack"/>
                        <a:cs typeface="Short Stack"/>
                        <a:sym typeface="Short Stack"/>
                      </a:endParaRPr>
                    </a:p>
                    <a:p>
                      <a:pPr indent="0" lvl="0" marL="0" rtl="0" algn="ctr">
                        <a:spcBef>
                          <a:spcPts val="0"/>
                        </a:spcBef>
                        <a:spcAft>
                          <a:spcPts val="0"/>
                        </a:spcAft>
                        <a:buClr>
                          <a:schemeClr val="dk1"/>
                        </a:buClr>
                        <a:buSzPts val="1100"/>
                        <a:buFont typeface="Arial"/>
                        <a:buNone/>
                      </a:pPr>
                      <a:r>
                        <a:rPr lang="en" sz="1100">
                          <a:solidFill>
                            <a:schemeClr val="dk1"/>
                          </a:solidFill>
                        </a:rPr>
                        <a:t>~</a:t>
                      </a:r>
                      <a:r>
                        <a:rPr b="1" lang="en" sz="1100">
                          <a:solidFill>
                            <a:srgbClr val="0000FF"/>
                          </a:solidFill>
                        </a:rPr>
                        <a:t>Minor</a:t>
                      </a:r>
                      <a:r>
                        <a:rPr lang="en" sz="1100">
                          <a:solidFill>
                            <a:schemeClr val="dk1"/>
                          </a:solidFill>
                        </a:rPr>
                        <a:t> = w/little or no value</a:t>
                      </a:r>
                      <a:endParaRPr sz="1100">
                        <a:solidFill>
                          <a:srgbClr val="0000FF"/>
                        </a:solidFill>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100">
                          <a:solidFill>
                            <a:srgbClr val="F94C06"/>
                          </a:solidFill>
                          <a:latin typeface="Short Stack"/>
                          <a:ea typeface="Short Stack"/>
                          <a:cs typeface="Short Stack"/>
                          <a:sym typeface="Short Stack"/>
                        </a:rPr>
                        <a:t>Vandalism of Personal/School Property</a:t>
                      </a:r>
                      <a:endParaRPr sz="1100">
                        <a:solidFill>
                          <a:srgbClr val="F94C06"/>
                        </a:solidFill>
                        <a:latin typeface="Short Stack"/>
                        <a:ea typeface="Short Stack"/>
                        <a:cs typeface="Short Stack"/>
                        <a:sym typeface="Short Stack"/>
                      </a:endParaRPr>
                    </a:p>
                    <a:p>
                      <a:pPr indent="0" lvl="0" marL="0" rtl="0" algn="ctr">
                        <a:spcBef>
                          <a:spcPts val="0"/>
                        </a:spcBef>
                        <a:spcAft>
                          <a:spcPts val="0"/>
                        </a:spcAft>
                        <a:buNone/>
                      </a:pPr>
                      <a:r>
                        <a:rPr lang="en" sz="1100"/>
                        <a:t>~</a:t>
                      </a:r>
                      <a:r>
                        <a:rPr b="1" lang="en" sz="1100">
                          <a:solidFill>
                            <a:srgbClr val="F94C06"/>
                          </a:solidFill>
                        </a:rPr>
                        <a:t>Major</a:t>
                      </a:r>
                      <a:r>
                        <a:rPr lang="en" sz="1100"/>
                        <a:t> = expensive</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r>
              <a:tr h="491975">
                <a:tc>
                  <a:txBody>
                    <a:bodyPr/>
                    <a:lstStyle/>
                    <a:p>
                      <a:pPr indent="0" lvl="0" marL="0" rtl="0" algn="ctr">
                        <a:spcBef>
                          <a:spcPts val="0"/>
                        </a:spcBef>
                        <a:spcAft>
                          <a:spcPts val="0"/>
                        </a:spcAft>
                        <a:buClr>
                          <a:schemeClr val="dk1"/>
                        </a:buClr>
                        <a:buSzPts val="1100"/>
                        <a:buFont typeface="Arial"/>
                        <a:buNone/>
                      </a:pPr>
                      <a:r>
                        <a:rPr lang="en" sz="1100">
                          <a:solidFill>
                            <a:srgbClr val="0000FF"/>
                          </a:solidFill>
                          <a:latin typeface="Short Stack"/>
                          <a:ea typeface="Short Stack"/>
                          <a:cs typeface="Short Stack"/>
                          <a:sym typeface="Short Stack"/>
                        </a:rPr>
                        <a:t>Theft</a:t>
                      </a:r>
                      <a:endParaRPr sz="1100">
                        <a:solidFill>
                          <a:srgbClr val="0000FF"/>
                        </a:solidFill>
                        <a:latin typeface="Short Stack"/>
                        <a:ea typeface="Short Stack"/>
                        <a:cs typeface="Short Stack"/>
                        <a:sym typeface="Short Stack"/>
                      </a:endParaRPr>
                    </a:p>
                    <a:p>
                      <a:pPr indent="0" lvl="0" marL="0" rtl="0" algn="ctr">
                        <a:spcBef>
                          <a:spcPts val="0"/>
                        </a:spcBef>
                        <a:spcAft>
                          <a:spcPts val="0"/>
                        </a:spcAft>
                        <a:buClr>
                          <a:schemeClr val="dk1"/>
                        </a:buClr>
                        <a:buSzPts val="1100"/>
                        <a:buFont typeface="Arial"/>
                        <a:buNone/>
                      </a:pPr>
                      <a:r>
                        <a:rPr lang="en" sz="1100">
                          <a:solidFill>
                            <a:schemeClr val="dk1"/>
                          </a:solidFill>
                        </a:rPr>
                        <a:t>~</a:t>
                      </a:r>
                      <a:r>
                        <a:rPr b="1" lang="en" sz="1100">
                          <a:solidFill>
                            <a:srgbClr val="0000FF"/>
                          </a:solidFill>
                        </a:rPr>
                        <a:t>Minor</a:t>
                      </a:r>
                      <a:r>
                        <a:rPr lang="en" sz="1100">
                          <a:solidFill>
                            <a:schemeClr val="dk1"/>
                          </a:solidFill>
                        </a:rPr>
                        <a:t> = w/little or no value</a:t>
                      </a:r>
                      <a:endParaRPr sz="1100">
                        <a:solidFill>
                          <a:srgbClr val="0000FF"/>
                        </a:solidFill>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chemeClr val="dk1"/>
                        </a:buClr>
                        <a:buSzPts val="1100"/>
                        <a:buFont typeface="Arial"/>
                        <a:buNone/>
                      </a:pPr>
                      <a:r>
                        <a:rPr lang="en" sz="1100">
                          <a:solidFill>
                            <a:srgbClr val="F94C06"/>
                          </a:solidFill>
                          <a:latin typeface="Short Stack"/>
                          <a:ea typeface="Short Stack"/>
                          <a:cs typeface="Short Stack"/>
                          <a:sym typeface="Short Stack"/>
                        </a:rPr>
                        <a:t>Theft</a:t>
                      </a:r>
                      <a:endParaRPr sz="1100">
                        <a:solidFill>
                          <a:srgbClr val="F94C06"/>
                        </a:solidFill>
                        <a:latin typeface="Short Stack"/>
                        <a:ea typeface="Short Stack"/>
                        <a:cs typeface="Short Stack"/>
                        <a:sym typeface="Short Stack"/>
                      </a:endParaRPr>
                    </a:p>
                    <a:p>
                      <a:pPr indent="0" lvl="0" marL="0" rtl="0" algn="ctr">
                        <a:spcBef>
                          <a:spcPts val="0"/>
                        </a:spcBef>
                        <a:spcAft>
                          <a:spcPts val="0"/>
                        </a:spcAft>
                        <a:buClr>
                          <a:schemeClr val="dk1"/>
                        </a:buClr>
                        <a:buSzPts val="1100"/>
                        <a:buFont typeface="Arial"/>
                        <a:buNone/>
                      </a:pPr>
                      <a:r>
                        <a:rPr lang="en" sz="1100">
                          <a:solidFill>
                            <a:schemeClr val="dk1"/>
                          </a:solidFill>
                        </a:rPr>
                        <a:t>~</a:t>
                      </a:r>
                      <a:r>
                        <a:rPr b="1" lang="en" sz="1100">
                          <a:solidFill>
                            <a:srgbClr val="F94C06"/>
                          </a:solidFill>
                        </a:rPr>
                        <a:t>Major</a:t>
                      </a:r>
                      <a:r>
                        <a:rPr lang="en" sz="1100">
                          <a:solidFill>
                            <a:schemeClr val="dk1"/>
                          </a:solidFill>
                        </a:rPr>
                        <a:t> = expensive</a:t>
                      </a:r>
                      <a:endParaRPr sz="1100">
                        <a:solidFill>
                          <a:srgbClr val="FF0000"/>
                        </a:solidFill>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r>
              <a:tr h="732500">
                <a:tc>
                  <a:txBody>
                    <a:bodyPr/>
                    <a:lstStyle/>
                    <a:p>
                      <a:pPr indent="0" lvl="0" marL="0" rtl="0" algn="ctr">
                        <a:spcBef>
                          <a:spcPts val="0"/>
                        </a:spcBef>
                        <a:spcAft>
                          <a:spcPts val="0"/>
                        </a:spcAft>
                        <a:buNone/>
                      </a:pPr>
                      <a:r>
                        <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100">
                          <a:solidFill>
                            <a:srgbClr val="F94C06"/>
                          </a:solidFill>
                          <a:latin typeface="Short Stack"/>
                          <a:ea typeface="Short Stack"/>
                          <a:cs typeface="Short Stack"/>
                          <a:sym typeface="Short Stack"/>
                        </a:rPr>
                        <a:t>Possession of Weapons/Dangerous </a:t>
                      </a:r>
                      <a:r>
                        <a:rPr lang="en" sz="1100">
                          <a:solidFill>
                            <a:srgbClr val="F94C06"/>
                          </a:solidFill>
                          <a:latin typeface="Short Stack"/>
                          <a:ea typeface="Short Stack"/>
                          <a:cs typeface="Short Stack"/>
                          <a:sym typeface="Short Stack"/>
                        </a:rPr>
                        <a:t>Items</a:t>
                      </a:r>
                      <a:endParaRPr sz="1100">
                        <a:solidFill>
                          <a:srgbClr val="F94C06"/>
                        </a:solidFill>
                        <a:latin typeface="Short Stack"/>
                        <a:ea typeface="Short Stack"/>
                        <a:cs typeface="Short Stack"/>
                        <a:sym typeface="Short Stack"/>
                      </a:endParaRPr>
                    </a:p>
                    <a:p>
                      <a:pPr indent="0" lvl="0" marL="0" rtl="0" algn="ctr">
                        <a:spcBef>
                          <a:spcPts val="0"/>
                        </a:spcBef>
                        <a:spcAft>
                          <a:spcPts val="0"/>
                        </a:spcAft>
                        <a:buNone/>
                      </a:pPr>
                      <a:r>
                        <a:rPr lang="en" sz="1100"/>
                        <a:t>~Knives, guns, lighters, matches, bullets, look a-likes, substances, drugs, or </a:t>
                      </a:r>
                      <a:r>
                        <a:rPr lang="en" sz="1100"/>
                        <a:t>paraphernalia</a:t>
                      </a:r>
                      <a:r>
                        <a:rPr lang="en" sz="1100"/>
                        <a:t>, etc.  </a:t>
                      </a:r>
                      <a:endParaRPr sz="1100"/>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FEFEF"/>
                    </a:solidFill>
                  </a:tcPr>
                </a:tc>
              </a:tr>
            </a:tbl>
          </a:graphicData>
        </a:graphic>
      </p:graphicFrame>
      <p:sp>
        <p:nvSpPr>
          <p:cNvPr id="57" name="Google Shape;57;p13"/>
          <p:cNvSpPr/>
          <p:nvPr/>
        </p:nvSpPr>
        <p:spPr>
          <a:xfrm>
            <a:off x="5062775" y="995938"/>
            <a:ext cx="519300" cy="344400"/>
          </a:xfrm>
          <a:prstGeom prst="stripedRightArrow">
            <a:avLst>
              <a:gd fmla="val 36016" name="adj1"/>
              <a:gd fmla="val 50000" name="adj2"/>
            </a:avLst>
          </a:prstGeom>
          <a:solidFill>
            <a:srgbClr val="F94C06"/>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flipH="1">
            <a:off x="2408775" y="995938"/>
            <a:ext cx="519300" cy="344400"/>
          </a:xfrm>
          <a:prstGeom prst="stripedRightArrow">
            <a:avLst>
              <a:gd fmla="val 36016" name="adj1"/>
              <a:gd fmla="val 50000" name="adj2"/>
            </a:avLst>
          </a:prstGeom>
          <a:solidFill>
            <a:srgbClr val="0000FF"/>
          </a:solidFill>
          <a:ln cap="flat" cmpd="sng" w="9525">
            <a:solidFill>
              <a:srgbClr val="00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151225" y="1104263"/>
            <a:ext cx="16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Short Stack"/>
                <a:ea typeface="Short Stack"/>
                <a:cs typeface="Short Stack"/>
                <a:sym typeface="Short Stack"/>
              </a:rPr>
              <a:t>Minor</a:t>
            </a:r>
            <a:r>
              <a:rPr b="1" lang="en" sz="1100">
                <a:solidFill>
                  <a:srgbClr val="0000FF"/>
                </a:solidFill>
              </a:rPr>
              <a:t> </a:t>
            </a:r>
            <a:endParaRPr b="1" sz="1100"/>
          </a:p>
        </p:txBody>
      </p:sp>
      <p:sp>
        <p:nvSpPr>
          <p:cNvPr id="60" name="Google Shape;60;p13"/>
          <p:cNvSpPr/>
          <p:nvPr/>
        </p:nvSpPr>
        <p:spPr>
          <a:xfrm>
            <a:off x="256650" y="1506597"/>
            <a:ext cx="1440300" cy="1053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solidFill>
                  <a:schemeClr val="dk1"/>
                </a:solidFill>
              </a:rPr>
              <a:t>Problem behavior observed 1</a:t>
            </a:r>
            <a:r>
              <a:rPr b="1" baseline="30000" lang="en" sz="900">
                <a:solidFill>
                  <a:schemeClr val="dk1"/>
                </a:solidFill>
              </a:rPr>
              <a:t>st</a:t>
            </a:r>
            <a:r>
              <a:rPr b="1" lang="en" sz="900">
                <a:solidFill>
                  <a:schemeClr val="dk1"/>
                </a:solidFill>
              </a:rPr>
              <a:t> time</a:t>
            </a:r>
            <a:endParaRPr b="1" sz="900"/>
          </a:p>
          <a:p>
            <a:pPr indent="0" lvl="0" marL="0" rtl="0" algn="ctr">
              <a:spcBef>
                <a:spcPts val="0"/>
              </a:spcBef>
              <a:spcAft>
                <a:spcPts val="0"/>
              </a:spcAft>
              <a:buNone/>
            </a:pPr>
            <a:r>
              <a:rPr lang="en" sz="900">
                <a:solidFill>
                  <a:schemeClr val="dk1"/>
                </a:solidFill>
              </a:rPr>
              <a:t>~</a:t>
            </a:r>
            <a:r>
              <a:rPr b="1" lang="en" sz="900">
                <a:solidFill>
                  <a:schemeClr val="dk1"/>
                </a:solidFill>
              </a:rPr>
              <a:t>Redirect</a:t>
            </a:r>
            <a:r>
              <a:rPr lang="en" sz="900">
                <a:solidFill>
                  <a:schemeClr val="dk1"/>
                </a:solidFill>
              </a:rPr>
              <a:t> the student with individual interventions/behavior strategies and</a:t>
            </a:r>
            <a:r>
              <a:rPr lang="en" sz="900">
                <a:solidFill>
                  <a:schemeClr val="dk1"/>
                </a:solidFill>
              </a:rPr>
              <a:t> </a:t>
            </a:r>
            <a:r>
              <a:rPr b="1" lang="en" sz="900">
                <a:solidFill>
                  <a:schemeClr val="dk1"/>
                </a:solidFill>
              </a:rPr>
              <a:t>reteach</a:t>
            </a:r>
            <a:r>
              <a:rPr lang="en" sz="900">
                <a:solidFill>
                  <a:schemeClr val="dk1"/>
                </a:solidFill>
              </a:rPr>
              <a:t> expected behavior</a:t>
            </a:r>
            <a:endParaRPr sz="900">
              <a:solidFill>
                <a:schemeClr val="dk1"/>
              </a:solidFill>
            </a:endParaRPr>
          </a:p>
          <a:p>
            <a:pPr indent="0" lvl="0" marL="0" rtl="0" algn="l">
              <a:spcBef>
                <a:spcPts val="0"/>
              </a:spcBef>
              <a:spcAft>
                <a:spcPts val="0"/>
              </a:spcAft>
              <a:buNone/>
            </a:pPr>
            <a:r>
              <a:t/>
            </a:r>
            <a:endParaRPr sz="800">
              <a:highlight>
                <a:srgbClr val="FFFF00"/>
              </a:highlight>
            </a:endParaRPr>
          </a:p>
        </p:txBody>
      </p:sp>
      <p:sp>
        <p:nvSpPr>
          <p:cNvPr id="61" name="Google Shape;61;p13"/>
          <p:cNvSpPr/>
          <p:nvPr/>
        </p:nvSpPr>
        <p:spPr>
          <a:xfrm>
            <a:off x="244650" y="3018925"/>
            <a:ext cx="1464300" cy="1154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dk1"/>
                </a:solidFill>
              </a:rPr>
              <a:t>Problem behavior observed 2nd time</a:t>
            </a:r>
            <a:endParaRPr b="1" sz="1000">
              <a:solidFill>
                <a:schemeClr val="dk1"/>
              </a:solidFill>
            </a:endParaRPr>
          </a:p>
          <a:p>
            <a:pPr indent="0" lvl="0" marL="0" rtl="0" algn="ctr">
              <a:spcBef>
                <a:spcPts val="0"/>
              </a:spcBef>
              <a:spcAft>
                <a:spcPts val="0"/>
              </a:spcAft>
              <a:buNone/>
            </a:pPr>
            <a:r>
              <a:rPr lang="en" sz="1000">
                <a:solidFill>
                  <a:schemeClr val="dk1"/>
                </a:solidFill>
              </a:rPr>
              <a:t>~</a:t>
            </a:r>
            <a:r>
              <a:rPr lang="en" sz="1000"/>
              <a:t>Use </a:t>
            </a:r>
            <a:r>
              <a:rPr lang="en" sz="1000" u="sng">
                <a:solidFill>
                  <a:schemeClr val="hlink"/>
                </a:solidFill>
                <a:hlinkClick r:id="rId3"/>
              </a:rPr>
              <a:t>Limit Setting</a:t>
            </a:r>
            <a:r>
              <a:rPr lang="en" sz="1000"/>
              <a:t> and </a:t>
            </a:r>
            <a:r>
              <a:rPr lang="en" sz="1000" u="sng">
                <a:solidFill>
                  <a:schemeClr val="hlink"/>
                </a:solidFill>
                <a:hlinkClick r:id="rId4"/>
              </a:rPr>
              <a:t>Logical Consequences</a:t>
            </a:r>
            <a:endParaRPr sz="1000"/>
          </a:p>
          <a:p>
            <a:pPr indent="0" lvl="0" marL="0" rtl="0" algn="ctr">
              <a:spcBef>
                <a:spcPts val="0"/>
              </a:spcBef>
              <a:spcAft>
                <a:spcPts val="0"/>
              </a:spcAft>
              <a:buNone/>
            </a:pPr>
            <a:r>
              <a:rPr lang="en" sz="1000">
                <a:solidFill>
                  <a:schemeClr val="dk1"/>
                </a:solidFill>
              </a:rPr>
              <a:t>~</a:t>
            </a:r>
            <a:r>
              <a:rPr lang="en" sz="1000"/>
              <a:t>Reteach expectations</a:t>
            </a:r>
            <a:endParaRPr b="1" sz="1000">
              <a:solidFill>
                <a:schemeClr val="dk1"/>
              </a:solidFill>
              <a:highlight>
                <a:srgbClr val="FFFF00"/>
              </a:highlight>
            </a:endParaRPr>
          </a:p>
          <a:p>
            <a:pPr indent="0" lvl="0" marL="0" rtl="0" algn="ctr">
              <a:spcBef>
                <a:spcPts val="0"/>
              </a:spcBef>
              <a:spcAft>
                <a:spcPts val="0"/>
              </a:spcAft>
              <a:buNone/>
            </a:pPr>
            <a:r>
              <a:t/>
            </a:r>
            <a:endParaRPr sz="900">
              <a:solidFill>
                <a:schemeClr val="dk1"/>
              </a:solidFill>
            </a:endParaRPr>
          </a:p>
        </p:txBody>
      </p:sp>
      <p:sp>
        <p:nvSpPr>
          <p:cNvPr id="62" name="Google Shape;62;p13"/>
          <p:cNvSpPr/>
          <p:nvPr/>
        </p:nvSpPr>
        <p:spPr>
          <a:xfrm>
            <a:off x="256650" y="4629889"/>
            <a:ext cx="1440300" cy="1470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dk1"/>
                </a:solidFill>
              </a:rPr>
              <a:t>Problem behavior observed 3rd time</a:t>
            </a:r>
            <a:endParaRPr b="1" sz="1000">
              <a:solidFill>
                <a:schemeClr val="dk1"/>
              </a:solidFill>
            </a:endParaRPr>
          </a:p>
          <a:p>
            <a:pPr indent="0" lvl="0" marL="0" rtl="0" algn="ctr">
              <a:spcBef>
                <a:spcPts val="0"/>
              </a:spcBef>
              <a:spcAft>
                <a:spcPts val="0"/>
              </a:spcAft>
              <a:buClr>
                <a:schemeClr val="dk1"/>
              </a:buClr>
              <a:buSzPts val="1100"/>
              <a:buFont typeface="Arial"/>
              <a:buNone/>
            </a:pPr>
            <a:r>
              <a:t/>
            </a:r>
            <a:endParaRPr b="1" sz="500">
              <a:solidFill>
                <a:schemeClr val="dk1"/>
              </a:solidFill>
            </a:endParaRPr>
          </a:p>
          <a:p>
            <a:pPr indent="0" lvl="0" marL="0" rtl="0" algn="ctr">
              <a:spcBef>
                <a:spcPts val="0"/>
              </a:spcBef>
              <a:spcAft>
                <a:spcPts val="0"/>
              </a:spcAft>
              <a:buNone/>
            </a:pPr>
            <a:r>
              <a:rPr lang="en" sz="900">
                <a:solidFill>
                  <a:schemeClr val="dk1"/>
                </a:solidFill>
              </a:rPr>
              <a:t>~</a:t>
            </a:r>
            <a:r>
              <a:rPr b="1" lang="en" sz="900">
                <a:solidFill>
                  <a:schemeClr val="dk1"/>
                </a:solidFill>
              </a:rPr>
              <a:t>Think sheet/</a:t>
            </a:r>
            <a:r>
              <a:rPr b="1" lang="en" sz="900">
                <a:highlight>
                  <a:srgbClr val="FFFF00"/>
                </a:highlight>
              </a:rPr>
              <a:t>SWIS </a:t>
            </a:r>
            <a:r>
              <a:rPr b="1" lang="en" sz="900">
                <a:highlight>
                  <a:srgbClr val="FFFF00"/>
                </a:highlight>
              </a:rPr>
              <a:t>referral</a:t>
            </a:r>
            <a:r>
              <a:rPr b="1" lang="en" sz="900">
                <a:highlight>
                  <a:srgbClr val="FFFF00"/>
                </a:highlight>
              </a:rPr>
              <a:t> to PBIS team</a:t>
            </a:r>
            <a:endParaRPr sz="900">
              <a:highlight>
                <a:schemeClr val="lt1"/>
              </a:highlight>
            </a:endParaRPr>
          </a:p>
          <a:p>
            <a:pPr indent="0" lvl="0" marL="0" rtl="0" algn="ctr">
              <a:spcBef>
                <a:spcPts val="0"/>
              </a:spcBef>
              <a:spcAft>
                <a:spcPts val="0"/>
              </a:spcAft>
              <a:buNone/>
            </a:pPr>
            <a:r>
              <a:rPr lang="en" sz="900">
                <a:solidFill>
                  <a:schemeClr val="dk1"/>
                </a:solidFill>
              </a:rPr>
              <a:t>~</a:t>
            </a:r>
            <a:r>
              <a:rPr lang="en" sz="900"/>
              <a:t>Parent Contact &amp; document in </a:t>
            </a:r>
            <a:r>
              <a:rPr lang="en" sz="900">
                <a:solidFill>
                  <a:schemeClr val="dk1"/>
                </a:solidFill>
              </a:rPr>
              <a:t>PLP</a:t>
            </a:r>
            <a:endParaRPr sz="900"/>
          </a:p>
          <a:p>
            <a:pPr indent="0" lvl="0" marL="0" rtl="0" algn="ctr">
              <a:spcBef>
                <a:spcPts val="0"/>
              </a:spcBef>
              <a:spcAft>
                <a:spcPts val="0"/>
              </a:spcAft>
              <a:buNone/>
            </a:pPr>
            <a:r>
              <a:rPr lang="en" sz="900">
                <a:solidFill>
                  <a:schemeClr val="dk1"/>
                </a:solidFill>
              </a:rPr>
              <a:t>~</a:t>
            </a:r>
            <a:r>
              <a:rPr lang="en" sz="900"/>
              <a:t>Submit a </a:t>
            </a:r>
            <a:r>
              <a:rPr lang="en" sz="900" u="sng">
                <a:solidFill>
                  <a:schemeClr val="hlink"/>
                </a:solidFill>
                <a:hlinkClick r:id="rId5"/>
              </a:rPr>
              <a:t>STOIC Coach Behavior Request</a:t>
            </a:r>
            <a:endParaRPr sz="900"/>
          </a:p>
          <a:p>
            <a:pPr indent="0" lvl="0" marL="0" rtl="0" algn="ctr">
              <a:spcBef>
                <a:spcPts val="0"/>
              </a:spcBef>
              <a:spcAft>
                <a:spcPts val="0"/>
              </a:spcAft>
              <a:buNone/>
            </a:pPr>
            <a:r>
              <a:t/>
            </a:r>
            <a:endParaRPr sz="800">
              <a:highlight>
                <a:srgbClr val="FFFF00"/>
              </a:highlight>
            </a:endParaRPr>
          </a:p>
        </p:txBody>
      </p:sp>
      <p:sp>
        <p:nvSpPr>
          <p:cNvPr id="63" name="Google Shape;63;p13"/>
          <p:cNvSpPr/>
          <p:nvPr/>
        </p:nvSpPr>
        <p:spPr>
          <a:xfrm>
            <a:off x="247500" y="6604788"/>
            <a:ext cx="1412400" cy="1053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solidFill>
                  <a:schemeClr val="dk1"/>
                </a:solidFill>
              </a:rPr>
              <a:t>Problem behavior observed 4th time</a:t>
            </a:r>
            <a:endParaRPr b="1" sz="900">
              <a:solidFill>
                <a:schemeClr val="dk1"/>
              </a:solidFill>
            </a:endParaRPr>
          </a:p>
          <a:p>
            <a:pPr indent="0" lvl="0" marL="0" rtl="0" algn="ctr">
              <a:spcBef>
                <a:spcPts val="0"/>
              </a:spcBef>
              <a:spcAft>
                <a:spcPts val="0"/>
              </a:spcAft>
              <a:buClr>
                <a:schemeClr val="dk1"/>
              </a:buClr>
              <a:buSzPts val="1100"/>
              <a:buFont typeface="Arial"/>
              <a:buNone/>
            </a:pPr>
            <a:r>
              <a:rPr lang="en" sz="900">
                <a:solidFill>
                  <a:schemeClr val="dk1"/>
                </a:solidFill>
              </a:rPr>
              <a:t>~Admin referral/Think Sheet/</a:t>
            </a:r>
            <a:r>
              <a:rPr b="1" lang="en" sz="900">
                <a:solidFill>
                  <a:schemeClr val="dk1"/>
                </a:solidFill>
                <a:highlight>
                  <a:srgbClr val="FFFF00"/>
                </a:highlight>
              </a:rPr>
              <a:t>SWIS referral as </a:t>
            </a:r>
            <a:r>
              <a:rPr b="1" lang="en" sz="900">
                <a:solidFill>
                  <a:srgbClr val="F94C06"/>
                </a:solidFill>
                <a:highlight>
                  <a:srgbClr val="FFFF00"/>
                </a:highlight>
              </a:rPr>
              <a:t>Major</a:t>
            </a:r>
            <a:r>
              <a:rPr b="1" lang="en" sz="900">
                <a:solidFill>
                  <a:schemeClr val="dk1"/>
                </a:solidFill>
                <a:highlight>
                  <a:srgbClr val="FFFF00"/>
                </a:highlight>
              </a:rPr>
              <a:t> to PBIS team</a:t>
            </a:r>
            <a:endParaRPr b="1" sz="900">
              <a:solidFill>
                <a:schemeClr val="dk1"/>
              </a:solidFill>
              <a:highlight>
                <a:srgbClr val="FFFF00"/>
              </a:highlight>
            </a:endParaRPr>
          </a:p>
          <a:p>
            <a:pPr indent="0" lvl="0" marL="0" rtl="0" algn="ctr">
              <a:spcBef>
                <a:spcPts val="0"/>
              </a:spcBef>
              <a:spcAft>
                <a:spcPts val="0"/>
              </a:spcAft>
              <a:buClr>
                <a:schemeClr val="dk1"/>
              </a:buClr>
              <a:buSzPts val="1100"/>
              <a:buFont typeface="Arial"/>
              <a:buNone/>
            </a:pPr>
            <a:r>
              <a:rPr lang="en" sz="900">
                <a:solidFill>
                  <a:schemeClr val="dk1"/>
                </a:solidFill>
              </a:rPr>
              <a:t>~</a:t>
            </a:r>
            <a:r>
              <a:rPr lang="en" sz="900">
                <a:solidFill>
                  <a:schemeClr val="dk1"/>
                </a:solidFill>
              </a:rPr>
              <a:t>Parent Contact &amp; document in PLP</a:t>
            </a:r>
            <a:endParaRPr sz="900">
              <a:highlight>
                <a:srgbClr val="FFFF00"/>
              </a:highlight>
            </a:endParaRPr>
          </a:p>
        </p:txBody>
      </p:sp>
      <p:sp>
        <p:nvSpPr>
          <p:cNvPr id="64" name="Google Shape;64;p13"/>
          <p:cNvSpPr/>
          <p:nvPr/>
        </p:nvSpPr>
        <p:spPr>
          <a:xfrm>
            <a:off x="6078226" y="3255900"/>
            <a:ext cx="1440300" cy="112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Admin enters referral into SWIS</a:t>
            </a:r>
            <a:endParaRPr b="1" sz="900"/>
          </a:p>
          <a:p>
            <a:pPr indent="0" lvl="0" marL="0" rtl="0" algn="ctr">
              <a:spcBef>
                <a:spcPts val="0"/>
              </a:spcBef>
              <a:spcAft>
                <a:spcPts val="0"/>
              </a:spcAft>
              <a:buNone/>
            </a:pPr>
            <a:r>
              <a:rPr lang="en" sz="900">
                <a:solidFill>
                  <a:schemeClr val="dk1"/>
                </a:solidFill>
              </a:rPr>
              <a:t>~</a:t>
            </a:r>
            <a:r>
              <a:rPr lang="en" sz="900"/>
              <a:t>Click send for review at the bottom of referral</a:t>
            </a:r>
            <a:endParaRPr sz="900"/>
          </a:p>
          <a:p>
            <a:pPr indent="0" lvl="0" marL="0" rtl="0" algn="ctr">
              <a:spcBef>
                <a:spcPts val="0"/>
              </a:spcBef>
              <a:spcAft>
                <a:spcPts val="0"/>
              </a:spcAft>
              <a:buNone/>
            </a:pPr>
            <a:r>
              <a:rPr lang="en" sz="900">
                <a:solidFill>
                  <a:schemeClr val="dk1"/>
                </a:solidFill>
              </a:rPr>
              <a:t>~</a:t>
            </a:r>
            <a:r>
              <a:rPr lang="en" sz="900"/>
              <a:t>Involve Behavior MTSS team</a:t>
            </a:r>
            <a:endParaRPr sz="900"/>
          </a:p>
        </p:txBody>
      </p:sp>
      <p:sp>
        <p:nvSpPr>
          <p:cNvPr id="65" name="Google Shape;65;p13"/>
          <p:cNvSpPr/>
          <p:nvPr/>
        </p:nvSpPr>
        <p:spPr>
          <a:xfrm>
            <a:off x="6078213" y="1575650"/>
            <a:ext cx="1440300" cy="1088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Teacher calls admin to remove </a:t>
            </a:r>
            <a:r>
              <a:rPr b="1" lang="en" sz="900"/>
              <a:t>student</a:t>
            </a:r>
            <a:r>
              <a:rPr b="1" lang="en" sz="900"/>
              <a:t> (if necessary)</a:t>
            </a:r>
            <a:endParaRPr b="1" sz="900"/>
          </a:p>
          <a:p>
            <a:pPr indent="0" lvl="0" marL="0" rtl="0" algn="ctr">
              <a:spcBef>
                <a:spcPts val="0"/>
              </a:spcBef>
              <a:spcAft>
                <a:spcPts val="0"/>
              </a:spcAft>
              <a:buNone/>
            </a:pPr>
            <a:r>
              <a:rPr lang="en" sz="900">
                <a:solidFill>
                  <a:schemeClr val="dk1"/>
                </a:solidFill>
              </a:rPr>
              <a:t>~Admin </a:t>
            </a:r>
            <a:r>
              <a:rPr lang="en" sz="900"/>
              <a:t>contacts guardians and document in PLP</a:t>
            </a:r>
            <a:endParaRPr sz="900">
              <a:highlight>
                <a:srgbClr val="FFFF00"/>
              </a:highlight>
            </a:endParaRPr>
          </a:p>
        </p:txBody>
      </p:sp>
      <p:sp>
        <p:nvSpPr>
          <p:cNvPr id="66" name="Google Shape;66;p13"/>
          <p:cNvSpPr/>
          <p:nvPr/>
        </p:nvSpPr>
        <p:spPr>
          <a:xfrm>
            <a:off x="6153300" y="4908038"/>
            <a:ext cx="1412400" cy="115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Administrative Intervention and Consequence</a:t>
            </a:r>
            <a:endParaRPr sz="1100">
              <a:highlight>
                <a:srgbClr val="FFFF00"/>
              </a:highlight>
            </a:endParaRPr>
          </a:p>
        </p:txBody>
      </p:sp>
      <p:sp>
        <p:nvSpPr>
          <p:cNvPr id="67" name="Google Shape;67;p13"/>
          <p:cNvSpPr/>
          <p:nvPr/>
        </p:nvSpPr>
        <p:spPr>
          <a:xfrm>
            <a:off x="6190338" y="6547015"/>
            <a:ext cx="1338300" cy="1386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PBIS Team review of data and interventions </a:t>
            </a:r>
            <a:r>
              <a:rPr lang="en" sz="1000">
                <a:solidFill>
                  <a:schemeClr val="dk1"/>
                </a:solidFill>
              </a:rPr>
              <a:t>~PBIS team meets monthly to discuss student behavior and additional interventions</a:t>
            </a:r>
            <a:endParaRPr b="1" sz="1000"/>
          </a:p>
        </p:txBody>
      </p:sp>
      <p:sp>
        <p:nvSpPr>
          <p:cNvPr id="68" name="Google Shape;68;p13"/>
          <p:cNvSpPr/>
          <p:nvPr/>
        </p:nvSpPr>
        <p:spPr>
          <a:xfrm>
            <a:off x="6204313" y="8527600"/>
            <a:ext cx="1338300" cy="817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Admin determines if i</a:t>
            </a:r>
            <a:r>
              <a:rPr lang="en" sz="1000"/>
              <a:t>ncident needs to be documented in Behavior section of Infinite Campus </a:t>
            </a:r>
            <a:endParaRPr sz="1000">
              <a:highlight>
                <a:srgbClr val="FFFF00"/>
              </a:highlight>
            </a:endParaRPr>
          </a:p>
        </p:txBody>
      </p:sp>
      <p:sp>
        <p:nvSpPr>
          <p:cNvPr id="69" name="Google Shape;69;p13"/>
          <p:cNvSpPr txBox="1"/>
          <p:nvPr/>
        </p:nvSpPr>
        <p:spPr>
          <a:xfrm>
            <a:off x="5920338" y="1105925"/>
            <a:ext cx="1635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a:solidFill>
                  <a:srgbClr val="F94C06"/>
                </a:solidFill>
                <a:latin typeface="Short Stack"/>
                <a:ea typeface="Short Stack"/>
                <a:cs typeface="Short Stack"/>
                <a:sym typeface="Short Stack"/>
              </a:rPr>
              <a:t>Major</a:t>
            </a:r>
            <a:endParaRPr b="1" sz="1100">
              <a:solidFill>
                <a:srgbClr val="F94C06"/>
              </a:solidFill>
            </a:endParaRPr>
          </a:p>
        </p:txBody>
      </p:sp>
      <p:sp>
        <p:nvSpPr>
          <p:cNvPr id="70" name="Google Shape;70;p13"/>
          <p:cNvSpPr/>
          <p:nvPr/>
        </p:nvSpPr>
        <p:spPr>
          <a:xfrm>
            <a:off x="282600" y="7783600"/>
            <a:ext cx="1412400" cy="2187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u="sng">
                <a:solidFill>
                  <a:schemeClr val="dk1"/>
                </a:solidFill>
              </a:rPr>
              <a:t>Teacher Strategies</a:t>
            </a:r>
            <a:endParaRPr b="1" sz="900" u="sng">
              <a:solidFill>
                <a:schemeClr val="dk1"/>
              </a:solidFill>
            </a:endParaRPr>
          </a:p>
          <a:p>
            <a:pPr indent="0" lvl="0" marL="0" rtl="0" algn="l">
              <a:spcBef>
                <a:spcPts val="0"/>
              </a:spcBef>
              <a:spcAft>
                <a:spcPts val="0"/>
              </a:spcAft>
              <a:buNone/>
            </a:pPr>
            <a:r>
              <a:rPr lang="en" sz="900">
                <a:solidFill>
                  <a:schemeClr val="dk1"/>
                </a:solidFill>
              </a:rPr>
              <a:t>-Re-Teach/Practice</a:t>
            </a:r>
            <a:endParaRPr sz="900">
              <a:solidFill>
                <a:schemeClr val="dk1"/>
              </a:solidFill>
            </a:endParaRPr>
          </a:p>
          <a:p>
            <a:pPr indent="0" lvl="0" marL="0" rtl="0" algn="l">
              <a:spcBef>
                <a:spcPts val="0"/>
              </a:spcBef>
              <a:spcAft>
                <a:spcPts val="0"/>
              </a:spcAft>
              <a:buNone/>
            </a:pPr>
            <a:r>
              <a:rPr lang="en" sz="900">
                <a:solidFill>
                  <a:schemeClr val="dk1"/>
                </a:solidFill>
              </a:rPr>
              <a:t>-Change of Seating</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-Student Conference</a:t>
            </a:r>
            <a:endParaRPr sz="900">
              <a:solidFill>
                <a:schemeClr val="dk1"/>
              </a:solidFill>
            </a:endParaRPr>
          </a:p>
          <a:p>
            <a:pPr indent="0" lvl="0" marL="0" rtl="0" algn="l">
              <a:spcBef>
                <a:spcPts val="0"/>
              </a:spcBef>
              <a:spcAft>
                <a:spcPts val="0"/>
              </a:spcAft>
              <a:buNone/>
            </a:pPr>
            <a:r>
              <a:rPr lang="en" sz="900">
                <a:solidFill>
                  <a:schemeClr val="dk1"/>
                </a:solidFill>
              </a:rPr>
              <a:t>-Close proximity</a:t>
            </a:r>
            <a:endParaRPr sz="900">
              <a:solidFill>
                <a:schemeClr val="dk1"/>
              </a:solidFill>
            </a:endParaRPr>
          </a:p>
          <a:p>
            <a:pPr indent="0" lvl="0" marL="0" rtl="0" algn="l">
              <a:spcBef>
                <a:spcPts val="0"/>
              </a:spcBef>
              <a:spcAft>
                <a:spcPts val="0"/>
              </a:spcAft>
              <a:buNone/>
            </a:pPr>
            <a:r>
              <a:rPr lang="en" sz="900">
                <a:solidFill>
                  <a:schemeClr val="dk1"/>
                </a:solidFill>
              </a:rPr>
              <a:t>-Verbal praise</a:t>
            </a:r>
            <a:endParaRPr sz="900">
              <a:solidFill>
                <a:schemeClr val="dk1"/>
              </a:solidFill>
            </a:endParaRPr>
          </a:p>
          <a:p>
            <a:pPr indent="0" lvl="0" marL="0" rtl="0" algn="l">
              <a:spcBef>
                <a:spcPts val="0"/>
              </a:spcBef>
              <a:spcAft>
                <a:spcPts val="0"/>
              </a:spcAft>
              <a:buNone/>
            </a:pPr>
            <a:r>
              <a:rPr lang="en" sz="900">
                <a:solidFill>
                  <a:schemeClr val="dk1"/>
                </a:solidFill>
              </a:rPr>
              <a:t>-Remove distractions</a:t>
            </a:r>
            <a:endParaRPr sz="900">
              <a:solidFill>
                <a:schemeClr val="dk1"/>
              </a:solidFill>
            </a:endParaRPr>
          </a:p>
          <a:p>
            <a:pPr indent="0" lvl="0" marL="0" rtl="0" algn="l">
              <a:spcBef>
                <a:spcPts val="0"/>
              </a:spcBef>
              <a:spcAft>
                <a:spcPts val="0"/>
              </a:spcAft>
              <a:buNone/>
            </a:pPr>
            <a:r>
              <a:rPr lang="en" sz="900">
                <a:solidFill>
                  <a:schemeClr val="dk1"/>
                </a:solidFill>
              </a:rPr>
              <a:t>-Offer prompting cue</a:t>
            </a:r>
            <a:endParaRPr sz="900">
              <a:solidFill>
                <a:schemeClr val="dk1"/>
              </a:solidFill>
            </a:endParaRPr>
          </a:p>
          <a:p>
            <a:pPr indent="0" lvl="0" marL="0" rtl="0" algn="l">
              <a:spcBef>
                <a:spcPts val="0"/>
              </a:spcBef>
              <a:spcAft>
                <a:spcPts val="0"/>
              </a:spcAft>
              <a:buNone/>
            </a:pPr>
            <a:r>
              <a:rPr lang="en" sz="900">
                <a:solidFill>
                  <a:schemeClr val="dk1"/>
                </a:solidFill>
              </a:rPr>
              <a:t>-Parent/teacher conference</a:t>
            </a:r>
            <a:endParaRPr sz="900">
              <a:solidFill>
                <a:schemeClr val="dk1"/>
              </a:solidFill>
            </a:endParaRPr>
          </a:p>
          <a:p>
            <a:pPr indent="0" lvl="0" marL="0" rtl="0" algn="l">
              <a:spcBef>
                <a:spcPts val="0"/>
              </a:spcBef>
              <a:spcAft>
                <a:spcPts val="0"/>
              </a:spcAft>
              <a:buNone/>
            </a:pPr>
            <a:r>
              <a:rPr lang="en" sz="900">
                <a:solidFill>
                  <a:schemeClr val="dk1"/>
                </a:solidFill>
              </a:rPr>
              <a:t>-Provide Physical Comfort</a:t>
            </a:r>
            <a:endParaRPr sz="900">
              <a:solidFill>
                <a:schemeClr val="dk1"/>
              </a:solidFill>
            </a:endParaRPr>
          </a:p>
          <a:p>
            <a:pPr indent="0" lvl="0" marL="0" rtl="0" algn="l">
              <a:spcBef>
                <a:spcPts val="0"/>
              </a:spcBef>
              <a:spcAft>
                <a:spcPts val="0"/>
              </a:spcAft>
              <a:buNone/>
            </a:pPr>
            <a:r>
              <a:rPr lang="en" sz="900">
                <a:solidFill>
                  <a:schemeClr val="dk1"/>
                </a:solidFill>
              </a:rPr>
              <a:t>-Time with Teacher or Support Staff</a:t>
            </a:r>
            <a:endParaRPr sz="900">
              <a:solidFill>
                <a:schemeClr val="dk1"/>
              </a:solidFill>
            </a:endParaRPr>
          </a:p>
          <a:p>
            <a:pPr indent="0" lvl="0" marL="0" rtl="0" algn="l">
              <a:spcBef>
                <a:spcPts val="0"/>
              </a:spcBef>
              <a:spcAft>
                <a:spcPts val="0"/>
              </a:spcAft>
              <a:buNone/>
            </a:pPr>
            <a:r>
              <a:rPr lang="en" sz="900">
                <a:solidFill>
                  <a:schemeClr val="dk1"/>
                </a:solidFill>
              </a:rPr>
              <a:t>-Loss of opportunity</a:t>
            </a:r>
            <a:endParaRPr sz="900">
              <a:solidFill>
                <a:schemeClr val="dk1"/>
              </a:solidFill>
            </a:endParaRPr>
          </a:p>
          <a:p>
            <a:pPr indent="0" lvl="0" marL="0" rtl="0" algn="l">
              <a:spcBef>
                <a:spcPts val="0"/>
              </a:spcBef>
              <a:spcAft>
                <a:spcPts val="0"/>
              </a:spcAft>
              <a:buNone/>
            </a:pPr>
            <a:r>
              <a:t/>
            </a:r>
            <a:endParaRPr sz="800">
              <a:solidFill>
                <a:schemeClr val="dk1"/>
              </a:solidFill>
            </a:endParaRPr>
          </a:p>
        </p:txBody>
      </p:sp>
      <p:sp>
        <p:nvSpPr>
          <p:cNvPr id="71" name="Google Shape;71;p13"/>
          <p:cNvSpPr txBox="1"/>
          <p:nvPr/>
        </p:nvSpPr>
        <p:spPr>
          <a:xfrm>
            <a:off x="2199600" y="211725"/>
            <a:ext cx="3521700" cy="30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100">
                <a:solidFill>
                  <a:schemeClr val="dk1"/>
                </a:solidFill>
                <a:latin typeface="Short Stack"/>
                <a:ea typeface="Short Stack"/>
                <a:cs typeface="Short Stack"/>
                <a:sym typeface="Short Stack"/>
              </a:rPr>
              <a:t>W.E. PBIS Flowchart </a:t>
            </a:r>
            <a:endParaRPr sz="2100">
              <a:solidFill>
                <a:schemeClr val="dk1"/>
              </a:solidFill>
              <a:latin typeface="Short Stack"/>
              <a:ea typeface="Short Stack"/>
              <a:cs typeface="Short Stack"/>
              <a:sym typeface="Short Stack"/>
            </a:endParaRPr>
          </a:p>
          <a:p>
            <a:pPr indent="0" lvl="0" marL="0" rtl="0" algn="l">
              <a:spcBef>
                <a:spcPts val="0"/>
              </a:spcBef>
              <a:spcAft>
                <a:spcPts val="0"/>
              </a:spcAft>
              <a:buNone/>
            </a:pPr>
            <a:r>
              <a:t/>
            </a:r>
            <a:endParaRPr/>
          </a:p>
        </p:txBody>
      </p:sp>
      <p:pic>
        <p:nvPicPr>
          <p:cNvPr id="72" name="Google Shape;72;p13"/>
          <p:cNvPicPr preferRelativeResize="0"/>
          <p:nvPr/>
        </p:nvPicPr>
        <p:blipFill>
          <a:blip r:embed="rId6">
            <a:alphaModFix/>
          </a:blip>
          <a:stretch>
            <a:fillRect/>
          </a:stretch>
        </p:blipFill>
        <p:spPr>
          <a:xfrm>
            <a:off x="6111717" y="111825"/>
            <a:ext cx="1252544" cy="958200"/>
          </a:xfrm>
          <a:prstGeom prst="rect">
            <a:avLst/>
          </a:prstGeom>
          <a:noFill/>
          <a:ln>
            <a:noFill/>
          </a:ln>
        </p:spPr>
      </p:pic>
      <p:sp>
        <p:nvSpPr>
          <p:cNvPr id="73" name="Google Shape;73;p13"/>
          <p:cNvSpPr/>
          <p:nvPr/>
        </p:nvSpPr>
        <p:spPr>
          <a:xfrm>
            <a:off x="5726400" y="425075"/>
            <a:ext cx="457200" cy="342900"/>
          </a:xfrm>
          <a:prstGeom prst="star5">
            <a:avLst>
              <a:gd fmla="val 19098" name="adj"/>
              <a:gd fmla="val 105146" name="hf"/>
              <a:gd fmla="val 110557" name="vf"/>
            </a:avLst>
          </a:prstGeom>
          <a:gradFill>
            <a:gsLst>
              <a:gs pos="0">
                <a:srgbClr val="3F80CE"/>
              </a:gs>
              <a:gs pos="100000">
                <a:srgbClr val="A1C2FE"/>
              </a:gs>
            </a:gsLst>
            <a:lin ang="16200038" scaled="0"/>
          </a:gradFill>
          <a:ln cap="flat" cmpd="sng" w="9525">
            <a:solidFill>
              <a:srgbClr val="4A7EBB"/>
            </a:solidFill>
            <a:prstDash val="solid"/>
            <a:round/>
            <a:headEnd len="sm" w="sm" type="none"/>
            <a:tailEnd len="sm" w="sm" type="none"/>
          </a:ln>
          <a:effectLst>
            <a:outerShdw blurRad="381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7253450" y="425075"/>
            <a:ext cx="457200" cy="342900"/>
          </a:xfrm>
          <a:prstGeom prst="star5">
            <a:avLst>
              <a:gd fmla="val 19098" name="adj"/>
              <a:gd fmla="val 105146" name="hf"/>
              <a:gd fmla="val 110557" name="vf"/>
            </a:avLst>
          </a:prstGeom>
          <a:gradFill>
            <a:gsLst>
              <a:gs pos="0">
                <a:srgbClr val="3F80CE"/>
              </a:gs>
              <a:gs pos="100000">
                <a:srgbClr val="A1C2FE"/>
              </a:gs>
            </a:gsLst>
            <a:lin ang="16200038" scaled="0"/>
          </a:gradFill>
          <a:ln cap="flat" cmpd="sng" w="9525">
            <a:solidFill>
              <a:srgbClr val="4A7EBB"/>
            </a:solidFill>
            <a:prstDash val="solid"/>
            <a:round/>
            <a:headEnd len="sm" w="sm" type="none"/>
            <a:tailEnd len="sm" w="sm" type="none"/>
          </a:ln>
          <a:effectLst>
            <a:outerShdw blurRad="381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841338" y="2602387"/>
            <a:ext cx="270918" cy="344412"/>
          </a:xfrm>
          <a:custGeom>
            <a:rect b="b" l="l" r="r" t="t"/>
            <a:pathLst>
              <a:path extrusionOk="0" h="21600" w="21600">
                <a:moveTo>
                  <a:pt x="0" y="13500"/>
                </a:moveTo>
                <a:lnTo>
                  <a:pt x="5400" y="13500"/>
                </a:lnTo>
                <a:lnTo>
                  <a:pt x="5400" y="0"/>
                </a:lnTo>
                <a:lnTo>
                  <a:pt x="16200" y="0"/>
                </a:lnTo>
                <a:lnTo>
                  <a:pt x="16200" y="13500"/>
                </a:lnTo>
                <a:lnTo>
                  <a:pt x="21600" y="13500"/>
                </a:lnTo>
                <a:lnTo>
                  <a:pt x="10800" y="21600"/>
                </a:lnTo>
                <a:close/>
              </a:path>
            </a:pathLst>
          </a:custGeom>
          <a:gradFill>
            <a:gsLst>
              <a:gs pos="0">
                <a:srgbClr val="3F80CE"/>
              </a:gs>
              <a:gs pos="100000">
                <a:srgbClr val="A1C2FE"/>
              </a:gs>
            </a:gsLst>
            <a:lin ang="16200038" scaled="0"/>
          </a:gradFill>
          <a:ln cap="flat" cmpd="sng" w="9525">
            <a:solidFill>
              <a:srgbClr val="4A7EBB"/>
            </a:solidFill>
            <a:prstDash val="solid"/>
            <a:round/>
            <a:headEnd len="sm" w="sm" type="none"/>
            <a:tailEnd len="sm" w="sm" type="none"/>
          </a:ln>
          <a:effectLst>
            <a:outerShdw blurRad="38100" rotWithShape="0" dir="5400000" dist="23000">
              <a:srgbClr val="000000">
                <a:alpha val="34900"/>
              </a:srgbClr>
            </a:outerShdw>
          </a:effectLst>
        </p:spPr>
      </p:sp>
      <p:sp>
        <p:nvSpPr>
          <p:cNvPr id="76" name="Google Shape;76;p13"/>
          <p:cNvSpPr/>
          <p:nvPr/>
        </p:nvSpPr>
        <p:spPr>
          <a:xfrm>
            <a:off x="841338" y="4250512"/>
            <a:ext cx="270918" cy="344412"/>
          </a:xfrm>
          <a:custGeom>
            <a:rect b="b" l="l" r="r" t="t"/>
            <a:pathLst>
              <a:path extrusionOk="0" h="21600" w="21600">
                <a:moveTo>
                  <a:pt x="0" y="13500"/>
                </a:moveTo>
                <a:lnTo>
                  <a:pt x="5400" y="13500"/>
                </a:lnTo>
                <a:lnTo>
                  <a:pt x="5400" y="0"/>
                </a:lnTo>
                <a:lnTo>
                  <a:pt x="16200" y="0"/>
                </a:lnTo>
                <a:lnTo>
                  <a:pt x="16200" y="13500"/>
                </a:lnTo>
                <a:lnTo>
                  <a:pt x="21600" y="13500"/>
                </a:lnTo>
                <a:lnTo>
                  <a:pt x="10800" y="21600"/>
                </a:lnTo>
                <a:close/>
              </a:path>
            </a:pathLst>
          </a:custGeom>
          <a:gradFill>
            <a:gsLst>
              <a:gs pos="0">
                <a:srgbClr val="3F80CE"/>
              </a:gs>
              <a:gs pos="100000">
                <a:srgbClr val="A1C2FE"/>
              </a:gs>
            </a:gsLst>
            <a:lin ang="16200038" scaled="0"/>
          </a:gradFill>
          <a:ln cap="flat" cmpd="sng" w="9525">
            <a:solidFill>
              <a:srgbClr val="4A7EBB"/>
            </a:solidFill>
            <a:prstDash val="solid"/>
            <a:round/>
            <a:headEnd len="sm" w="sm" type="none"/>
            <a:tailEnd len="sm" w="sm" type="none"/>
          </a:ln>
          <a:effectLst>
            <a:outerShdw blurRad="38100" rotWithShape="0" dir="5400000" dist="23000">
              <a:srgbClr val="000000">
                <a:alpha val="34900"/>
              </a:srgbClr>
            </a:outerShdw>
          </a:effectLst>
        </p:spPr>
      </p:sp>
      <p:sp>
        <p:nvSpPr>
          <p:cNvPr id="77" name="Google Shape;77;p13"/>
          <p:cNvSpPr/>
          <p:nvPr/>
        </p:nvSpPr>
        <p:spPr>
          <a:xfrm>
            <a:off x="841338" y="6135474"/>
            <a:ext cx="270918" cy="344412"/>
          </a:xfrm>
          <a:custGeom>
            <a:rect b="b" l="l" r="r" t="t"/>
            <a:pathLst>
              <a:path extrusionOk="0" h="21600" w="21600">
                <a:moveTo>
                  <a:pt x="0" y="13500"/>
                </a:moveTo>
                <a:lnTo>
                  <a:pt x="5400" y="13500"/>
                </a:lnTo>
                <a:lnTo>
                  <a:pt x="5400" y="0"/>
                </a:lnTo>
                <a:lnTo>
                  <a:pt x="16200" y="0"/>
                </a:lnTo>
                <a:lnTo>
                  <a:pt x="16200" y="13500"/>
                </a:lnTo>
                <a:lnTo>
                  <a:pt x="21600" y="13500"/>
                </a:lnTo>
                <a:lnTo>
                  <a:pt x="10800" y="21600"/>
                </a:lnTo>
                <a:close/>
              </a:path>
            </a:pathLst>
          </a:custGeom>
          <a:gradFill>
            <a:gsLst>
              <a:gs pos="0">
                <a:srgbClr val="3F80CE"/>
              </a:gs>
              <a:gs pos="100000">
                <a:srgbClr val="A1C2FE"/>
              </a:gs>
            </a:gsLst>
            <a:lin ang="16200038" scaled="0"/>
          </a:gradFill>
          <a:ln cap="flat" cmpd="sng" w="9525">
            <a:solidFill>
              <a:srgbClr val="4A7EBB"/>
            </a:solidFill>
            <a:prstDash val="solid"/>
            <a:round/>
            <a:headEnd len="sm" w="sm" type="none"/>
            <a:tailEnd len="sm" w="sm" type="none"/>
          </a:ln>
          <a:effectLst>
            <a:outerShdw blurRad="38100" rotWithShape="0" dir="5400000" dist="23000">
              <a:srgbClr val="000000">
                <a:alpha val="34900"/>
              </a:srgbClr>
            </a:outerShdw>
          </a:effectLst>
        </p:spPr>
      </p:sp>
      <p:sp>
        <p:nvSpPr>
          <p:cNvPr id="78" name="Google Shape;78;p13"/>
          <p:cNvSpPr/>
          <p:nvPr/>
        </p:nvSpPr>
        <p:spPr>
          <a:xfrm>
            <a:off x="6662913" y="2733887"/>
            <a:ext cx="270918" cy="344412"/>
          </a:xfrm>
          <a:custGeom>
            <a:rect b="b" l="l" r="r" t="t"/>
            <a:pathLst>
              <a:path extrusionOk="0" h="21600" w="21600">
                <a:moveTo>
                  <a:pt x="0" y="13500"/>
                </a:moveTo>
                <a:lnTo>
                  <a:pt x="5400" y="13500"/>
                </a:lnTo>
                <a:lnTo>
                  <a:pt x="5400" y="0"/>
                </a:lnTo>
                <a:lnTo>
                  <a:pt x="16200" y="0"/>
                </a:lnTo>
                <a:lnTo>
                  <a:pt x="16200" y="13500"/>
                </a:lnTo>
                <a:lnTo>
                  <a:pt x="21600" y="13500"/>
                </a:lnTo>
                <a:lnTo>
                  <a:pt x="10800" y="21600"/>
                </a:lnTo>
                <a:close/>
              </a:path>
            </a:pathLst>
          </a:custGeom>
          <a:gradFill>
            <a:gsLst>
              <a:gs pos="0">
                <a:srgbClr val="F94C06"/>
              </a:gs>
              <a:gs pos="100000">
                <a:srgbClr val="F58F09"/>
              </a:gs>
            </a:gsLst>
            <a:path path="circle">
              <a:fillToRect b="50%" l="50%" r="50%" t="50%"/>
            </a:path>
            <a:tileRect/>
          </a:gradFill>
          <a:ln cap="flat" cmpd="sng" w="9525">
            <a:solidFill>
              <a:srgbClr val="FF9900"/>
            </a:solidFill>
            <a:prstDash val="solid"/>
            <a:round/>
            <a:headEnd len="sm" w="sm" type="none"/>
            <a:tailEnd len="sm" w="sm" type="none"/>
          </a:ln>
          <a:effectLst>
            <a:outerShdw blurRad="38100" rotWithShape="0" dir="5400000" dist="23000">
              <a:srgbClr val="000000">
                <a:alpha val="34900"/>
              </a:srgbClr>
            </a:outerShdw>
          </a:effectLst>
        </p:spPr>
      </p:sp>
      <p:sp>
        <p:nvSpPr>
          <p:cNvPr id="79" name="Google Shape;79;p13"/>
          <p:cNvSpPr/>
          <p:nvPr/>
        </p:nvSpPr>
        <p:spPr>
          <a:xfrm>
            <a:off x="6662913" y="4494199"/>
            <a:ext cx="270918" cy="344412"/>
          </a:xfrm>
          <a:custGeom>
            <a:rect b="b" l="l" r="r" t="t"/>
            <a:pathLst>
              <a:path extrusionOk="0" h="21600" w="21600">
                <a:moveTo>
                  <a:pt x="0" y="13500"/>
                </a:moveTo>
                <a:lnTo>
                  <a:pt x="5400" y="13500"/>
                </a:lnTo>
                <a:lnTo>
                  <a:pt x="5400" y="0"/>
                </a:lnTo>
                <a:lnTo>
                  <a:pt x="16200" y="0"/>
                </a:lnTo>
                <a:lnTo>
                  <a:pt x="16200" y="13500"/>
                </a:lnTo>
                <a:lnTo>
                  <a:pt x="21600" y="13500"/>
                </a:lnTo>
                <a:lnTo>
                  <a:pt x="10800" y="21600"/>
                </a:lnTo>
                <a:close/>
              </a:path>
            </a:pathLst>
          </a:custGeom>
          <a:gradFill>
            <a:gsLst>
              <a:gs pos="0">
                <a:srgbClr val="F94C06"/>
              </a:gs>
              <a:gs pos="100000">
                <a:srgbClr val="F58F09"/>
              </a:gs>
            </a:gsLst>
            <a:path path="circle">
              <a:fillToRect b="50%" l="50%" r="50%" t="50%"/>
            </a:path>
            <a:tileRect/>
          </a:gradFill>
          <a:ln cap="flat" cmpd="sng" w="9525">
            <a:solidFill>
              <a:srgbClr val="FF9900"/>
            </a:solidFill>
            <a:prstDash val="solid"/>
            <a:round/>
            <a:headEnd len="sm" w="sm" type="none"/>
            <a:tailEnd len="sm" w="sm" type="none"/>
          </a:ln>
          <a:effectLst>
            <a:outerShdw blurRad="38100" rotWithShape="0" dir="5400000" dist="23000">
              <a:srgbClr val="000000">
                <a:alpha val="34900"/>
              </a:srgbClr>
            </a:outerShdw>
          </a:effectLst>
        </p:spPr>
      </p:sp>
      <p:sp>
        <p:nvSpPr>
          <p:cNvPr id="80" name="Google Shape;80;p13"/>
          <p:cNvSpPr/>
          <p:nvPr/>
        </p:nvSpPr>
        <p:spPr>
          <a:xfrm>
            <a:off x="6662913" y="6132537"/>
            <a:ext cx="270918" cy="344412"/>
          </a:xfrm>
          <a:custGeom>
            <a:rect b="b" l="l" r="r" t="t"/>
            <a:pathLst>
              <a:path extrusionOk="0" h="21600" w="21600">
                <a:moveTo>
                  <a:pt x="0" y="13500"/>
                </a:moveTo>
                <a:lnTo>
                  <a:pt x="5400" y="13500"/>
                </a:lnTo>
                <a:lnTo>
                  <a:pt x="5400" y="0"/>
                </a:lnTo>
                <a:lnTo>
                  <a:pt x="16200" y="0"/>
                </a:lnTo>
                <a:lnTo>
                  <a:pt x="16200" y="13500"/>
                </a:lnTo>
                <a:lnTo>
                  <a:pt x="21600" y="13500"/>
                </a:lnTo>
                <a:lnTo>
                  <a:pt x="10800" y="21600"/>
                </a:lnTo>
                <a:close/>
              </a:path>
            </a:pathLst>
          </a:custGeom>
          <a:gradFill>
            <a:gsLst>
              <a:gs pos="0">
                <a:srgbClr val="F94C06"/>
              </a:gs>
              <a:gs pos="100000">
                <a:srgbClr val="F58F09"/>
              </a:gs>
            </a:gsLst>
            <a:path path="circle">
              <a:fillToRect b="50%" l="50%" r="50%" t="50%"/>
            </a:path>
            <a:tileRect/>
          </a:gradFill>
          <a:ln cap="flat" cmpd="sng" w="9525">
            <a:solidFill>
              <a:srgbClr val="FF9900"/>
            </a:solidFill>
            <a:prstDash val="solid"/>
            <a:round/>
            <a:headEnd len="sm" w="sm" type="none"/>
            <a:tailEnd len="sm" w="sm" type="none"/>
          </a:ln>
          <a:effectLst>
            <a:outerShdw blurRad="38100" rotWithShape="0" dir="5400000" dist="23000">
              <a:srgbClr val="000000">
                <a:alpha val="34900"/>
              </a:srgbClr>
            </a:outerShdw>
          </a:effectLst>
        </p:spPr>
      </p:sp>
      <p:sp>
        <p:nvSpPr>
          <p:cNvPr id="81" name="Google Shape;81;p13"/>
          <p:cNvSpPr/>
          <p:nvPr/>
        </p:nvSpPr>
        <p:spPr>
          <a:xfrm>
            <a:off x="6662913" y="8004012"/>
            <a:ext cx="270918" cy="344412"/>
          </a:xfrm>
          <a:custGeom>
            <a:rect b="b" l="l" r="r" t="t"/>
            <a:pathLst>
              <a:path extrusionOk="0" h="21600" w="21600">
                <a:moveTo>
                  <a:pt x="0" y="13500"/>
                </a:moveTo>
                <a:lnTo>
                  <a:pt x="5400" y="13500"/>
                </a:lnTo>
                <a:lnTo>
                  <a:pt x="5400" y="0"/>
                </a:lnTo>
                <a:lnTo>
                  <a:pt x="16200" y="0"/>
                </a:lnTo>
                <a:lnTo>
                  <a:pt x="16200" y="13500"/>
                </a:lnTo>
                <a:lnTo>
                  <a:pt x="21600" y="13500"/>
                </a:lnTo>
                <a:lnTo>
                  <a:pt x="10800" y="21600"/>
                </a:lnTo>
                <a:close/>
              </a:path>
            </a:pathLst>
          </a:custGeom>
          <a:gradFill>
            <a:gsLst>
              <a:gs pos="0">
                <a:srgbClr val="F94C06"/>
              </a:gs>
              <a:gs pos="100000">
                <a:srgbClr val="F58F09"/>
              </a:gs>
            </a:gsLst>
            <a:path path="circle">
              <a:fillToRect b="50%" l="50%" r="50%" t="50%"/>
            </a:path>
            <a:tileRect/>
          </a:gradFill>
          <a:ln cap="flat" cmpd="sng" w="9525">
            <a:solidFill>
              <a:srgbClr val="FF9900"/>
            </a:solidFill>
            <a:prstDash val="solid"/>
            <a:round/>
            <a:headEnd len="sm" w="sm" type="none"/>
            <a:tailEnd len="sm" w="sm" type="none"/>
          </a:ln>
          <a:effectLst>
            <a:outerShdw blurRad="38100" rotWithShape="0" dir="5400000" dist="23000">
              <a:srgbClr val="000000">
                <a:alpha val="34900"/>
              </a:srgbClr>
            </a:outerShdw>
          </a:effectLst>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aphicFrame>
        <p:nvGraphicFramePr>
          <p:cNvPr id="86" name="Google Shape;86;p14"/>
          <p:cNvGraphicFramePr/>
          <p:nvPr/>
        </p:nvGraphicFramePr>
        <p:xfrm>
          <a:off x="264900" y="218525"/>
          <a:ext cx="3000000" cy="3000000"/>
        </p:xfrm>
        <a:graphic>
          <a:graphicData uri="http://schemas.openxmlformats.org/drawingml/2006/table">
            <a:tbl>
              <a:tblPr bandRow="1">
                <a:noFill/>
                <a:tableStyleId>{D741FE14-D278-48E7-A1E3-C7F3856A6EFD}</a:tableStyleId>
              </a:tblPr>
              <a:tblGrid>
                <a:gridCol w="1019400"/>
                <a:gridCol w="2979900"/>
                <a:gridCol w="3243275"/>
              </a:tblGrid>
              <a:tr h="12700">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Strategy/</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
                          <a:solidFill>
                            <a:srgbClr val="FFFFFF"/>
                          </a:solidFill>
                          <a:latin typeface="Calibri"/>
                          <a:ea typeface="Calibri"/>
                          <a:cs typeface="Calibri"/>
                          <a:sym typeface="Calibri"/>
                        </a:rPr>
                        <a:t>Response</a:t>
                      </a:r>
                      <a:endParaRPr b="1">
                        <a:solidFill>
                          <a:srgbClr val="FFFFFF"/>
                        </a:solidFill>
                        <a:latin typeface="Calibri"/>
                        <a:ea typeface="Calibri"/>
                        <a:cs typeface="Calibri"/>
                        <a:sym typeface="Calibri"/>
                      </a:endParaRPr>
                    </a:p>
                  </a:txBody>
                  <a:tcPr marT="0" marB="0" marR="73025" marL="73025">
                    <a:solidFill>
                      <a:srgbClr val="0070C0"/>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Definition</a:t>
                      </a:r>
                      <a:endParaRPr b="1">
                        <a:solidFill>
                          <a:srgbClr val="6D7077"/>
                        </a:solidFill>
                        <a:latin typeface="Calibri"/>
                        <a:ea typeface="Calibri"/>
                        <a:cs typeface="Calibri"/>
                        <a:sym typeface="Calibri"/>
                      </a:endParaRPr>
                    </a:p>
                  </a:txBody>
                  <a:tcPr marT="0" marB="0" marR="73025" marL="73025">
                    <a:solidFill>
                      <a:srgbClr val="7F7F7F"/>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Examples</a:t>
                      </a:r>
                      <a:endParaRPr b="1">
                        <a:latin typeface="Calibri"/>
                        <a:ea typeface="Calibri"/>
                        <a:cs typeface="Calibri"/>
                        <a:sym typeface="Calibri"/>
                      </a:endParaRPr>
                    </a:p>
                  </a:txBody>
                  <a:tcPr marT="0" marB="0" marR="73025" marL="73025">
                    <a:solidFill>
                      <a:srgbClr val="0070C0"/>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Re-Teach/</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Practice</a:t>
                      </a:r>
                      <a:endParaRPr sz="1200">
                        <a:latin typeface="Calibri"/>
                        <a:ea typeface="Calibri"/>
                        <a:cs typeface="Calibri"/>
                        <a:sym typeface="Calibri"/>
                      </a:endParaRPr>
                    </a:p>
                  </a:txBody>
                  <a:tcPr marT="0" marB="0" marR="73025" marL="73025">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Instruct student on expected behavior, model the expected behavior, have student practice expected behavior and acknowledge the expected behavior.</a:t>
                      </a:r>
                      <a:endParaRPr sz="1100">
                        <a:latin typeface="Calibri"/>
                        <a:ea typeface="Calibri"/>
                        <a:cs typeface="Calibri"/>
                        <a:sym typeface="Calibri"/>
                      </a:endParaRPr>
                    </a:p>
                  </a:txBody>
                  <a:tcPr marT="0" marB="0" marR="73025" marL="73025">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Remind students of expectations or rules prior to activity or transition, have students repeat/share expectations or rules regularly, have student exhibiting challenging behavior name the expectations and model expected behavior, acknowledge other students for exhibiting appropriate behavior.</a:t>
                      </a:r>
                      <a:endParaRPr sz="1100">
                        <a:latin typeface="Calibri"/>
                        <a:ea typeface="Calibri"/>
                        <a:cs typeface="Calibri"/>
                        <a:sym typeface="Calibri"/>
                      </a:endParaRPr>
                    </a:p>
                  </a:txBody>
                  <a:tcPr marT="0" marB="0" marR="73025" marL="73025">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Verbal Reminder</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Initial intervention when challenging behavior first occurs.  Give student signal to engage in an alternate, appropriate behavior in a brief and concise manner without showing emotion or judgment.  Only use once for each occurrence.    </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Remind student of appropriate behavior at the first sign of challenging behavior occurring.</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Change of Seat</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Move student to another work area where they can still be actively engaged such as preferred work desk/table, the floor, teacher’s desk, or a special table.</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Provide seating that provides for individual space and needs, teach students to recognize when they need a quiet work area and how to ask for one, Give student exhibiting challenging behavior a choice of a “better” work space, allow student to sit in a special area to complete a task.</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Provide Physical Comfort</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Provide appropriate soothing to a student in the form of a hug, rocking, pat on the back, etc.</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If student is crying, provide comfort by sitting with them and rubbing/patting their back to calm them down and then engage them back into an activity.</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Time with Teacher or Support Staff</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Student spends one to one time with his/her teacher or an administrator, counselor, behavior specialist, etc.</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Have student spend quality one on one time with teacher or support staff discussing challenging behavior and also building a nurturing and responsive relationship.</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Prompting</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A visual, auditory or physical cue is presented to a student to facilitate a given response.  </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Play clean-up music to signal center time is ending and time to clean up, show a student a visual cue card prior to a transition beginning, or if a student is learning to write, provide a dot on the beginning of each line where the student should start printing each letter.</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Visual Schedule</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Provide/prompt student with a pictorial or written organized schedule for the day or a particular task.  </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Have schedules and routines posted with pictures and words throughout the classroom.  Review these schedules and routines frequently with the class.  Use individual cue cards with pictures and words to remind a student exhibiting challenging behavior of appropriate behavior or what is happening next to prevent challenging behavior from occurring.</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Loss of Item</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Teacher removes the student’s access to a reinforcing object, activity or status for a specific period of time.</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During an activity, the teacher puts away a board game a student is playing with after exhibiting challenging behavior.  Student is unable to play with board game until the next day.  Student loses five minutes of recess.  Loss of item should only be used after other strategies have been tried.</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Student Conference</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Student privately meets with teacher to discuss challenging behavior and works with student to improve undesired behavior.</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Meet with student to discuss the incident, what expectation was not followed, and what the expectation should be displayed in the future.  Have student reflect on behavior.  Determine appropriate strategy or consequence (if necessary) needs to occur to help prevent challenging behavior in the future.</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latin typeface="Calibri"/>
                          <a:ea typeface="Calibri"/>
                          <a:cs typeface="Calibri"/>
                          <a:sym typeface="Calibri"/>
                        </a:rPr>
                        <a:t>Family Contact</a:t>
                      </a:r>
                      <a:endParaRPr sz="12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Teacher notifies family member by phone, email, letter or conference to discuss student’s challenging behavior.</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Calibri"/>
                          <a:ea typeface="Calibri"/>
                          <a:cs typeface="Calibri"/>
                          <a:sym typeface="Calibri"/>
                        </a:rPr>
                        <a:t>Make positive contact with families before challenging behaviors occur, contact family member to discuss challenging behavior.</a:t>
                      </a:r>
                      <a:endParaRPr sz="11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264895" y="151796"/>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latin typeface="Short Stack"/>
                <a:ea typeface="Short Stack"/>
                <a:cs typeface="Short Stack"/>
                <a:sym typeface="Short Stack"/>
              </a:rPr>
              <a:t>Accountability Hierarchy</a:t>
            </a:r>
            <a:endParaRPr sz="3000">
              <a:latin typeface="Short Stack"/>
              <a:ea typeface="Short Stack"/>
              <a:cs typeface="Short Stack"/>
              <a:sym typeface="Short Stack"/>
            </a:endParaRPr>
          </a:p>
          <a:p>
            <a:pPr indent="0" lvl="0" marL="0" rtl="0" algn="ctr">
              <a:spcBef>
                <a:spcPts val="0"/>
              </a:spcBef>
              <a:spcAft>
                <a:spcPts val="0"/>
              </a:spcAft>
              <a:buNone/>
            </a:pPr>
            <a:r>
              <a:rPr lang="en" sz="2000">
                <a:solidFill>
                  <a:srgbClr val="0000FF"/>
                </a:solidFill>
                <a:latin typeface="Short Stack"/>
                <a:ea typeface="Short Stack"/>
                <a:cs typeface="Short Stack"/>
                <a:sym typeface="Short Stack"/>
              </a:rPr>
              <a:t>f</a:t>
            </a:r>
            <a:r>
              <a:rPr lang="en" sz="2000">
                <a:solidFill>
                  <a:srgbClr val="0000FF"/>
                </a:solidFill>
                <a:latin typeface="Short Stack"/>
                <a:ea typeface="Short Stack"/>
                <a:cs typeface="Short Stack"/>
                <a:sym typeface="Short Stack"/>
              </a:rPr>
              <a:t>or students</a:t>
            </a:r>
            <a:endParaRPr sz="2000">
              <a:solidFill>
                <a:srgbClr val="0000FF"/>
              </a:solidFill>
              <a:latin typeface="Short Stack"/>
              <a:ea typeface="Short Stack"/>
              <a:cs typeface="Short Stack"/>
              <a:sym typeface="Short Stack"/>
            </a:endParaRPr>
          </a:p>
        </p:txBody>
      </p:sp>
      <p:pic>
        <p:nvPicPr>
          <p:cNvPr id="92" name="Google Shape;92;p15"/>
          <p:cNvPicPr preferRelativeResize="0"/>
          <p:nvPr/>
        </p:nvPicPr>
        <p:blipFill>
          <a:blip r:embed="rId3">
            <a:alphaModFix/>
          </a:blip>
          <a:stretch>
            <a:fillRect/>
          </a:stretch>
        </p:blipFill>
        <p:spPr>
          <a:xfrm>
            <a:off x="152400" y="991650"/>
            <a:ext cx="7467599" cy="4037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aphicFrame>
        <p:nvGraphicFramePr>
          <p:cNvPr id="97" name="Google Shape;97;p16"/>
          <p:cNvGraphicFramePr/>
          <p:nvPr/>
        </p:nvGraphicFramePr>
        <p:xfrm>
          <a:off x="153588" y="990675"/>
          <a:ext cx="3000000" cy="3000000"/>
        </p:xfrm>
        <a:graphic>
          <a:graphicData uri="http://schemas.openxmlformats.org/drawingml/2006/table">
            <a:tbl>
              <a:tblPr>
                <a:noFill/>
                <a:tableStyleId>{914502BF-7278-454F-9026-B5898CB44CE8}</a:tableStyleId>
              </a:tblPr>
              <a:tblGrid>
                <a:gridCol w="2977675"/>
                <a:gridCol w="4487550"/>
              </a:tblGrid>
              <a:tr h="381000">
                <a:tc>
                  <a:txBody>
                    <a:bodyPr/>
                    <a:lstStyle/>
                    <a:p>
                      <a:pPr indent="0" lvl="0" marL="0" rtl="0" algn="ctr">
                        <a:spcBef>
                          <a:spcPts val="0"/>
                        </a:spcBef>
                        <a:spcAft>
                          <a:spcPts val="0"/>
                        </a:spcAft>
                        <a:buNone/>
                      </a:pPr>
                      <a:r>
                        <a:rPr b="1" lang="en" sz="1700"/>
                        <a:t>Expectation Reminders</a:t>
                      </a:r>
                      <a:endParaRPr b="1" sz="1700"/>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b="1" lang="en" sz="1700"/>
                        <a:t>Logical Consequence Examples: </a:t>
                      </a:r>
                      <a:endParaRPr b="1" sz="1700"/>
                    </a:p>
                    <a:p>
                      <a:pPr indent="0" lvl="0" marL="0" rtl="0" algn="ctr">
                        <a:spcBef>
                          <a:spcPts val="0"/>
                        </a:spcBef>
                        <a:spcAft>
                          <a:spcPts val="0"/>
                        </a:spcAft>
                        <a:buNone/>
                      </a:pPr>
                      <a:r>
                        <a:rPr lang="en" sz="1700">
                          <a:solidFill>
                            <a:schemeClr val="dk1"/>
                          </a:solidFill>
                        </a:rPr>
                        <a:t>“If you choose to…”</a:t>
                      </a:r>
                      <a:endParaRPr sz="17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E5CD"/>
                    </a:solidFill>
                  </a:tcPr>
                </a:tc>
              </a:tr>
              <a:tr h="381000">
                <a:tc>
                  <a:txBody>
                    <a:bodyPr/>
                    <a:lstStyle/>
                    <a:p>
                      <a:pPr indent="0" lvl="0" marL="0" rtl="0" algn="l">
                        <a:spcBef>
                          <a:spcPts val="0"/>
                        </a:spcBef>
                        <a:spcAft>
                          <a:spcPts val="0"/>
                        </a:spcAft>
                        <a:buNone/>
                      </a:pPr>
                      <a:r>
                        <a:rPr b="1" lang="en" sz="1600"/>
                        <a:t>Cafeteria </a:t>
                      </a:r>
                      <a:endParaRPr b="1" sz="1600"/>
                    </a:p>
                    <a:p>
                      <a:pPr indent="0" lvl="0" marL="0" rtl="0" algn="l">
                        <a:spcBef>
                          <a:spcPts val="0"/>
                        </a:spcBef>
                        <a:spcAft>
                          <a:spcPts val="0"/>
                        </a:spcAft>
                        <a:buNone/>
                      </a:pPr>
                      <a:r>
                        <a:t/>
                      </a:r>
                      <a:endParaRPr b="1" sz="1600"/>
                    </a:p>
                    <a:p>
                      <a:pPr indent="-330200" lvl="0" marL="457200" rtl="0" algn="l">
                        <a:spcBef>
                          <a:spcPts val="0"/>
                        </a:spcBef>
                        <a:spcAft>
                          <a:spcPts val="0"/>
                        </a:spcAft>
                        <a:buSzPts val="1600"/>
                        <a:buChar char="★"/>
                      </a:pPr>
                      <a:r>
                        <a:rPr lang="en" sz="1600"/>
                        <a:t>Allow others to sit with you</a:t>
                      </a:r>
                      <a:endParaRPr sz="1600"/>
                    </a:p>
                    <a:p>
                      <a:pPr indent="-330200" lvl="0" marL="457200" rtl="0" algn="l">
                        <a:spcBef>
                          <a:spcPts val="0"/>
                        </a:spcBef>
                        <a:spcAft>
                          <a:spcPts val="0"/>
                        </a:spcAft>
                        <a:buSzPts val="1600"/>
                        <a:buChar char="★"/>
                      </a:pPr>
                      <a:r>
                        <a:rPr lang="en" sz="1600"/>
                        <a:t>Voice level 1 or 2 when lights are on, and voice level 0 if lights are off</a:t>
                      </a:r>
                      <a:endParaRPr sz="1600"/>
                    </a:p>
                    <a:p>
                      <a:pPr indent="-330200" lvl="0" marL="457200" rtl="0" algn="l">
                        <a:spcBef>
                          <a:spcPts val="0"/>
                        </a:spcBef>
                        <a:spcAft>
                          <a:spcPts val="0"/>
                        </a:spcAft>
                        <a:buSzPts val="1600"/>
                        <a:buChar char="★"/>
                      </a:pPr>
                      <a:r>
                        <a:rPr lang="en" sz="1600"/>
                        <a:t>Clean up your area</a:t>
                      </a:r>
                      <a:endParaRPr sz="1600"/>
                    </a:p>
                    <a:p>
                      <a:pPr indent="-330200" lvl="0" marL="457200" rtl="0" algn="l">
                        <a:spcBef>
                          <a:spcPts val="0"/>
                        </a:spcBef>
                        <a:spcAft>
                          <a:spcPts val="0"/>
                        </a:spcAft>
                        <a:buSzPts val="1600"/>
                        <a:buChar char="★"/>
                      </a:pPr>
                      <a:r>
                        <a:rPr lang="en" sz="1600"/>
                        <a:t>Sit on your bottom</a:t>
                      </a:r>
                      <a:endParaRPr sz="16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330200" lvl="0" marL="457200" rtl="0" algn="l">
                        <a:spcBef>
                          <a:spcPts val="0"/>
                        </a:spcBef>
                        <a:spcAft>
                          <a:spcPts val="0"/>
                        </a:spcAft>
                        <a:buClr>
                          <a:schemeClr val="dk1"/>
                        </a:buClr>
                        <a:buSzPts val="1600"/>
                        <a:buChar char="★"/>
                      </a:pPr>
                      <a:r>
                        <a:rPr lang="en" sz="1600">
                          <a:solidFill>
                            <a:schemeClr val="dk1"/>
                          </a:solidFill>
                        </a:rPr>
                        <a:t>have rude behavior when peers ask to sit with you, then you’re choosing to </a:t>
                      </a:r>
                      <a:r>
                        <a:rPr b="1" lang="en" sz="1600">
                          <a:solidFill>
                            <a:schemeClr val="dk1"/>
                          </a:solidFill>
                        </a:rPr>
                        <a:t>sit alone</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use outside voice when lights are on or talk when the lights are off, then you’re choosing to </a:t>
                      </a:r>
                      <a:r>
                        <a:rPr b="1" lang="en" sz="1600">
                          <a:solidFill>
                            <a:schemeClr val="dk1"/>
                          </a:solidFill>
                        </a:rPr>
                        <a:t>have silent lunch</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leave your area messy, then you choose to stay and </a:t>
                      </a:r>
                      <a:r>
                        <a:rPr b="1" lang="en" sz="1600">
                          <a:solidFill>
                            <a:schemeClr val="dk1"/>
                          </a:solidFill>
                        </a:rPr>
                        <a:t>help the custodians clean up</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sit in an unsafe way, then you’re choosing to </a:t>
                      </a:r>
                      <a:r>
                        <a:rPr b="1" lang="en" sz="1600">
                          <a:solidFill>
                            <a:schemeClr val="dk1"/>
                          </a:solidFill>
                        </a:rPr>
                        <a:t>sit picnic style or in a regular chair</a:t>
                      </a:r>
                      <a:endParaRPr b="1" sz="16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600"/>
                        <a:t>Hallway</a:t>
                      </a:r>
                      <a:endParaRPr b="1" sz="1600"/>
                    </a:p>
                    <a:p>
                      <a:pPr indent="0" lvl="0" marL="0" rtl="0" algn="l">
                        <a:spcBef>
                          <a:spcPts val="0"/>
                        </a:spcBef>
                        <a:spcAft>
                          <a:spcPts val="0"/>
                        </a:spcAft>
                        <a:buNone/>
                      </a:pPr>
                      <a:r>
                        <a:t/>
                      </a:r>
                      <a:endParaRPr b="1" sz="1600"/>
                    </a:p>
                    <a:p>
                      <a:pPr indent="-330200" lvl="0" marL="457200" rtl="0" algn="l">
                        <a:spcBef>
                          <a:spcPts val="0"/>
                        </a:spcBef>
                        <a:spcAft>
                          <a:spcPts val="0"/>
                        </a:spcAft>
                        <a:buSzPts val="1600"/>
                        <a:buChar char="★"/>
                      </a:pPr>
                      <a:r>
                        <a:rPr lang="en" sz="1600"/>
                        <a:t>Keep hands/feet to yourself</a:t>
                      </a:r>
                      <a:endParaRPr sz="1600"/>
                    </a:p>
                    <a:p>
                      <a:pPr indent="-330200" lvl="0" marL="457200" rtl="0" algn="l">
                        <a:spcBef>
                          <a:spcPts val="0"/>
                        </a:spcBef>
                        <a:spcAft>
                          <a:spcPts val="0"/>
                        </a:spcAft>
                        <a:buSzPts val="1600"/>
                        <a:buChar char="★"/>
                      </a:pPr>
                      <a:r>
                        <a:rPr lang="en" sz="1600"/>
                        <a:t>Voice level 0 or 1</a:t>
                      </a:r>
                      <a:endParaRPr sz="1600"/>
                    </a:p>
                    <a:p>
                      <a:pPr indent="-330200" lvl="0" marL="457200" rtl="0" algn="l">
                        <a:spcBef>
                          <a:spcPts val="0"/>
                        </a:spcBef>
                        <a:spcAft>
                          <a:spcPts val="0"/>
                        </a:spcAft>
                        <a:buSzPts val="1600"/>
                        <a:buChar char="★"/>
                      </a:pPr>
                      <a:r>
                        <a:rPr lang="en" sz="1600"/>
                        <a:t>Close lockers quietly</a:t>
                      </a:r>
                      <a:endParaRPr sz="1600"/>
                    </a:p>
                    <a:p>
                      <a:pPr indent="-330200" lvl="0" marL="457200" rtl="0" algn="l">
                        <a:spcBef>
                          <a:spcPts val="0"/>
                        </a:spcBef>
                        <a:spcAft>
                          <a:spcPts val="0"/>
                        </a:spcAft>
                        <a:buSzPts val="1600"/>
                        <a:buChar char="★"/>
                      </a:pPr>
                      <a:r>
                        <a:rPr lang="en" sz="1600"/>
                        <a:t>Walk and go directly to your destination</a:t>
                      </a:r>
                      <a:endParaRPr sz="16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330200" lvl="0" marL="457200" rtl="0" algn="l">
                        <a:spcBef>
                          <a:spcPts val="0"/>
                        </a:spcBef>
                        <a:spcAft>
                          <a:spcPts val="0"/>
                        </a:spcAft>
                        <a:buClr>
                          <a:schemeClr val="dk1"/>
                        </a:buClr>
                        <a:buSzPts val="1600"/>
                        <a:buChar char="★"/>
                      </a:pPr>
                      <a:r>
                        <a:rPr lang="en" sz="1600">
                          <a:solidFill>
                            <a:schemeClr val="dk1"/>
                          </a:solidFill>
                        </a:rPr>
                        <a:t>touch or push/kick others, then you are choosing to </a:t>
                      </a:r>
                      <a:r>
                        <a:rPr b="1" lang="en" sz="1600">
                          <a:solidFill>
                            <a:schemeClr val="dk1"/>
                          </a:solidFill>
                        </a:rPr>
                        <a:t>walk with the teacher</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use level 2 voice, then you’re choosing to </a:t>
                      </a:r>
                      <a:r>
                        <a:rPr b="1" lang="en" sz="1600">
                          <a:solidFill>
                            <a:schemeClr val="dk1"/>
                          </a:solidFill>
                        </a:rPr>
                        <a:t>practice level 0 voice during free time</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slam lockers, then you’re choosing to go back and</a:t>
                      </a:r>
                      <a:r>
                        <a:rPr b="1" lang="en" sz="1600">
                          <a:solidFill>
                            <a:schemeClr val="dk1"/>
                          </a:solidFill>
                        </a:rPr>
                        <a:t> help clean the lockers </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run or go somewhere without permission, then you’re choosing to </a:t>
                      </a:r>
                      <a:r>
                        <a:rPr b="1" lang="en" sz="1600">
                          <a:solidFill>
                            <a:schemeClr val="dk1"/>
                          </a:solidFill>
                        </a:rPr>
                        <a:t>wait until a teacher can walk with you</a:t>
                      </a:r>
                      <a:endParaRPr sz="16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94075">
                <a:tc>
                  <a:txBody>
                    <a:bodyPr/>
                    <a:lstStyle/>
                    <a:p>
                      <a:pPr indent="0" lvl="0" marL="0" rtl="0" algn="l">
                        <a:spcBef>
                          <a:spcPts val="0"/>
                        </a:spcBef>
                        <a:spcAft>
                          <a:spcPts val="0"/>
                        </a:spcAft>
                        <a:buNone/>
                      </a:pPr>
                      <a:r>
                        <a:rPr b="1" lang="en" sz="1600"/>
                        <a:t>Restroom</a:t>
                      </a:r>
                      <a:endParaRPr b="1" sz="1600"/>
                    </a:p>
                    <a:p>
                      <a:pPr indent="0" lvl="0" marL="0" rtl="0" algn="l">
                        <a:spcBef>
                          <a:spcPts val="0"/>
                        </a:spcBef>
                        <a:spcAft>
                          <a:spcPts val="0"/>
                        </a:spcAft>
                        <a:buNone/>
                      </a:pPr>
                      <a:r>
                        <a:t/>
                      </a:r>
                      <a:endParaRPr b="1" sz="1600"/>
                    </a:p>
                    <a:p>
                      <a:pPr indent="-330200" lvl="0" marL="457200" rtl="0" algn="l">
                        <a:spcBef>
                          <a:spcPts val="0"/>
                        </a:spcBef>
                        <a:spcAft>
                          <a:spcPts val="0"/>
                        </a:spcAft>
                        <a:buSzPts val="1600"/>
                        <a:buChar char="★"/>
                      </a:pPr>
                      <a:r>
                        <a:rPr lang="en" sz="1600"/>
                        <a:t>Allow</a:t>
                      </a:r>
                      <a:r>
                        <a:rPr b="1" lang="en" sz="1600"/>
                        <a:t> </a:t>
                      </a:r>
                      <a:r>
                        <a:rPr lang="en" sz="1600"/>
                        <a:t>privacy</a:t>
                      </a:r>
                      <a:r>
                        <a:rPr b="1" lang="en" sz="1600"/>
                        <a:t> </a:t>
                      </a:r>
                      <a:endParaRPr b="1" sz="1600"/>
                    </a:p>
                    <a:p>
                      <a:pPr indent="-330200" lvl="0" marL="457200" rtl="0" algn="l">
                        <a:spcBef>
                          <a:spcPts val="0"/>
                        </a:spcBef>
                        <a:spcAft>
                          <a:spcPts val="0"/>
                        </a:spcAft>
                        <a:buSzPts val="1600"/>
                        <a:buChar char="★"/>
                      </a:pPr>
                      <a:r>
                        <a:rPr lang="en" sz="1600"/>
                        <a:t>Voice level 0 or 1</a:t>
                      </a:r>
                      <a:endParaRPr sz="1600"/>
                    </a:p>
                    <a:p>
                      <a:pPr indent="-330200" lvl="0" marL="457200" rtl="0" algn="l">
                        <a:spcBef>
                          <a:spcPts val="0"/>
                        </a:spcBef>
                        <a:spcAft>
                          <a:spcPts val="0"/>
                        </a:spcAft>
                        <a:buSzPts val="1600"/>
                        <a:buChar char="★"/>
                      </a:pPr>
                      <a:r>
                        <a:rPr lang="en" sz="1600"/>
                        <a:t>Leave no trace </a:t>
                      </a:r>
                      <a:endParaRPr sz="1600"/>
                    </a:p>
                    <a:p>
                      <a:pPr indent="-330200" lvl="0" marL="457200" rtl="0" algn="l">
                        <a:spcBef>
                          <a:spcPts val="0"/>
                        </a:spcBef>
                        <a:spcAft>
                          <a:spcPts val="0"/>
                        </a:spcAft>
                        <a:buSzPts val="1600"/>
                        <a:buChar char="★"/>
                      </a:pPr>
                      <a:r>
                        <a:rPr lang="en" sz="1600"/>
                        <a:t>Return to class quickly</a:t>
                      </a:r>
                      <a:endParaRPr sz="1600"/>
                    </a:p>
                    <a:p>
                      <a:pPr indent="0" lvl="0" marL="0" rtl="0" algn="l">
                        <a:spcBef>
                          <a:spcPts val="0"/>
                        </a:spcBef>
                        <a:spcAft>
                          <a:spcPts val="0"/>
                        </a:spcAft>
                        <a:buNone/>
                      </a:pPr>
                      <a:r>
                        <a:t/>
                      </a:r>
                      <a:endParaRPr sz="16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330200" lvl="0" marL="457200" rtl="0" algn="l">
                        <a:spcBef>
                          <a:spcPts val="0"/>
                        </a:spcBef>
                        <a:spcAft>
                          <a:spcPts val="0"/>
                        </a:spcAft>
                        <a:buSzPts val="1600"/>
                        <a:buChar char="★"/>
                      </a:pPr>
                      <a:r>
                        <a:rPr lang="en" sz="1600"/>
                        <a:t>look over/crawl under the stalls, then you’re choosing to </a:t>
                      </a:r>
                      <a:r>
                        <a:rPr b="1" lang="en" sz="1600"/>
                        <a:t>use another bathroom alone</a:t>
                      </a:r>
                      <a:endParaRPr b="1" sz="1600"/>
                    </a:p>
                    <a:p>
                      <a:pPr indent="-330200" lvl="0" marL="457200" rtl="0" algn="l">
                        <a:spcBef>
                          <a:spcPts val="0"/>
                        </a:spcBef>
                        <a:spcAft>
                          <a:spcPts val="0"/>
                        </a:spcAft>
                        <a:buSzPts val="1600"/>
                        <a:buChar char="★"/>
                      </a:pPr>
                      <a:r>
                        <a:rPr lang="en" sz="1600"/>
                        <a:t>use a level 2 voice, then you’re choosing </a:t>
                      </a:r>
                      <a:r>
                        <a:rPr b="1" lang="en" sz="1600"/>
                        <a:t>practice level 0 during free time</a:t>
                      </a:r>
                      <a:endParaRPr b="1" sz="1600"/>
                    </a:p>
                    <a:p>
                      <a:pPr indent="-330200" lvl="0" marL="457200" rtl="0" algn="l">
                        <a:spcBef>
                          <a:spcPts val="0"/>
                        </a:spcBef>
                        <a:spcAft>
                          <a:spcPts val="0"/>
                        </a:spcAft>
                        <a:buSzPts val="1600"/>
                        <a:buChar char="★"/>
                      </a:pPr>
                      <a:r>
                        <a:rPr lang="en" sz="1600"/>
                        <a:t>leave a mess, then you’re choosing to </a:t>
                      </a:r>
                      <a:r>
                        <a:rPr b="1" lang="en" sz="1600"/>
                        <a:t>help the custodians clean up </a:t>
                      </a:r>
                      <a:endParaRPr b="1" sz="1600"/>
                    </a:p>
                    <a:p>
                      <a:pPr indent="-330200" lvl="0" marL="457200" rtl="0" algn="l">
                        <a:spcBef>
                          <a:spcPts val="0"/>
                        </a:spcBef>
                        <a:spcAft>
                          <a:spcPts val="0"/>
                        </a:spcAft>
                        <a:buSzPts val="1600"/>
                        <a:buChar char="★"/>
                      </a:pPr>
                      <a:r>
                        <a:rPr lang="en" sz="1600"/>
                        <a:t>go somewhere else without permission, then you’re choosing to </a:t>
                      </a:r>
                      <a:r>
                        <a:rPr b="1" lang="en" sz="1600"/>
                        <a:t>always go with a partner</a:t>
                      </a:r>
                      <a:endParaRPr b="1" sz="16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98" name="Google Shape;98;p16"/>
          <p:cNvSpPr txBox="1"/>
          <p:nvPr/>
        </p:nvSpPr>
        <p:spPr>
          <a:xfrm>
            <a:off x="264900" y="198949"/>
            <a:ext cx="7242600" cy="695400"/>
          </a:xfrm>
          <a:prstGeom prst="rect">
            <a:avLst/>
          </a:prstGeom>
          <a:noFill/>
          <a:ln>
            <a:noFill/>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2000">
                <a:latin typeface="Short Stack"/>
                <a:ea typeface="Short Stack"/>
                <a:cs typeface="Short Stack"/>
                <a:sym typeface="Short Stack"/>
              </a:rPr>
              <a:t>2nd Warning: Logical Consequences - </a:t>
            </a:r>
            <a:r>
              <a:rPr lang="en" sz="1700"/>
              <a:t>Allows teachers to set specific limits for behavior so students can learn the expectations</a:t>
            </a:r>
            <a:r>
              <a:rPr lang="en" sz="1700">
                <a:solidFill>
                  <a:srgbClr val="595959"/>
                </a:solidFill>
              </a:rPr>
              <a:t> </a:t>
            </a:r>
            <a:endParaRPr sz="3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7"/>
          <p:cNvPicPr preferRelativeResize="0"/>
          <p:nvPr/>
        </p:nvPicPr>
        <p:blipFill rotWithShape="1">
          <a:blip r:embed="rId3">
            <a:alphaModFix/>
          </a:blip>
          <a:srcRect b="3938" l="2859" r="4889" t="3400"/>
          <a:stretch/>
        </p:blipFill>
        <p:spPr>
          <a:xfrm>
            <a:off x="222388" y="1247625"/>
            <a:ext cx="7327775" cy="4399499"/>
          </a:xfrm>
          <a:prstGeom prst="rect">
            <a:avLst/>
          </a:prstGeom>
          <a:noFill/>
          <a:ln>
            <a:noFill/>
          </a:ln>
        </p:spPr>
      </p:pic>
      <p:pic>
        <p:nvPicPr>
          <p:cNvPr id="104" name="Google Shape;104;p17"/>
          <p:cNvPicPr preferRelativeResize="0"/>
          <p:nvPr/>
        </p:nvPicPr>
        <p:blipFill rotWithShape="1">
          <a:blip r:embed="rId4">
            <a:alphaModFix/>
          </a:blip>
          <a:srcRect b="0" l="0" r="0" t="17715"/>
          <a:stretch/>
        </p:blipFill>
        <p:spPr>
          <a:xfrm>
            <a:off x="344725" y="6012100"/>
            <a:ext cx="7231649" cy="3792524"/>
          </a:xfrm>
          <a:prstGeom prst="rect">
            <a:avLst/>
          </a:prstGeom>
          <a:noFill/>
          <a:ln cap="flat" cmpd="sng" w="9525">
            <a:solidFill>
              <a:schemeClr val="dk2"/>
            </a:solidFill>
            <a:prstDash val="solid"/>
            <a:round/>
            <a:headEnd len="sm" w="sm" type="none"/>
            <a:tailEnd len="sm" w="sm" type="none"/>
          </a:ln>
        </p:spPr>
      </p:pic>
      <p:sp>
        <p:nvSpPr>
          <p:cNvPr id="105" name="Google Shape;105;p17"/>
          <p:cNvSpPr txBox="1"/>
          <p:nvPr/>
        </p:nvSpPr>
        <p:spPr>
          <a:xfrm>
            <a:off x="998188" y="157275"/>
            <a:ext cx="5924700" cy="4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500">
                <a:solidFill>
                  <a:schemeClr val="dk1"/>
                </a:solidFill>
                <a:latin typeface="Comic Sans MS"/>
                <a:ea typeface="Comic Sans MS"/>
                <a:cs typeface="Comic Sans MS"/>
                <a:sym typeface="Comic Sans MS"/>
              </a:rPr>
              <a:t>WE PBIS Think Sheet Referral Form</a:t>
            </a:r>
            <a:endParaRPr sz="2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106" name="Google Shape;106;p17"/>
          <p:cNvSpPr txBox="1"/>
          <p:nvPr/>
        </p:nvSpPr>
        <p:spPr>
          <a:xfrm>
            <a:off x="222400" y="5577275"/>
            <a:ext cx="74763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
        <p:nvSpPr>
          <p:cNvPr id="107" name="Google Shape;107;p17"/>
          <p:cNvSpPr txBox="1"/>
          <p:nvPr/>
        </p:nvSpPr>
        <p:spPr>
          <a:xfrm>
            <a:off x="1129300" y="585450"/>
            <a:ext cx="5793600" cy="25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Student completes top section Think Sheet and takes home for parents to sign. </a:t>
            </a:r>
            <a:endParaRPr sz="1000"/>
          </a:p>
          <a:p>
            <a:pPr indent="0" lvl="0" marL="0" rtl="0" algn="ctr">
              <a:spcBef>
                <a:spcPts val="0"/>
              </a:spcBef>
              <a:spcAft>
                <a:spcPts val="0"/>
              </a:spcAft>
              <a:buNone/>
            </a:pPr>
            <a:r>
              <a:rPr lang="en" sz="1000"/>
              <a:t>Teacher completes bottom section Referral Form and gives to PBIS Team to add to SWIS </a:t>
            </a:r>
            <a:endParaRPr sz="1000"/>
          </a:p>
          <a:p>
            <a:pPr indent="0" lvl="0" marL="0" rtl="0" algn="ctr">
              <a:spcBef>
                <a:spcPts val="0"/>
              </a:spcBef>
              <a:spcAft>
                <a:spcPts val="0"/>
              </a:spcAft>
              <a:buNone/>
            </a:pPr>
            <a:r>
              <a:rPr lang="en" sz="1000"/>
              <a:t>(PBIS behavior referrals are not documented in IC)</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aphicFrame>
        <p:nvGraphicFramePr>
          <p:cNvPr id="112" name="Google Shape;112;p18"/>
          <p:cNvGraphicFramePr/>
          <p:nvPr/>
        </p:nvGraphicFramePr>
        <p:xfrm>
          <a:off x="340800" y="1302150"/>
          <a:ext cx="3000000" cy="3000000"/>
        </p:xfrm>
        <a:graphic>
          <a:graphicData uri="http://schemas.openxmlformats.org/drawingml/2006/table">
            <a:tbl>
              <a:tblPr>
                <a:noFill/>
                <a:tableStyleId>{914502BF-7278-454F-9026-B5898CB44CE8}</a:tableStyleId>
              </a:tblPr>
              <a:tblGrid>
                <a:gridCol w="989550"/>
                <a:gridCol w="1374050"/>
                <a:gridCol w="1181800"/>
                <a:gridCol w="1181800"/>
                <a:gridCol w="753600"/>
                <a:gridCol w="1610000"/>
              </a:tblGrid>
              <a:tr h="497725">
                <a:tc>
                  <a:txBody>
                    <a:bodyPr/>
                    <a:lstStyle/>
                    <a:p>
                      <a:pPr indent="0" lvl="0" marL="0" rtl="0" algn="ctr">
                        <a:spcBef>
                          <a:spcPts val="0"/>
                        </a:spcBef>
                        <a:spcAft>
                          <a:spcPts val="0"/>
                        </a:spcAft>
                        <a:buNone/>
                      </a:pPr>
                      <a:r>
                        <a:rPr b="1" lang="en" sz="1100">
                          <a:solidFill>
                            <a:srgbClr val="0000FF"/>
                          </a:solidFill>
                        </a:rPr>
                        <a:t>Child’s Goal</a:t>
                      </a:r>
                      <a:endParaRPr b="1" sz="1100">
                        <a:solidFill>
                          <a:srgbClr val="0000FF"/>
                        </a:solidFill>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0000FF"/>
                          </a:solidFill>
                        </a:rPr>
                        <a:t>What </a:t>
                      </a:r>
                      <a:r>
                        <a:rPr b="1" lang="en" sz="1100" u="sng">
                          <a:solidFill>
                            <a:srgbClr val="0000FF"/>
                          </a:solidFill>
                        </a:rPr>
                        <a:t>child</a:t>
                      </a:r>
                      <a:r>
                        <a:rPr b="1" lang="en" sz="1100">
                          <a:solidFill>
                            <a:srgbClr val="0000FF"/>
                          </a:solidFill>
                        </a:rPr>
                        <a:t> might believe </a:t>
                      </a:r>
                      <a:r>
                        <a:rPr b="1" lang="en" sz="1100">
                          <a:solidFill>
                            <a:srgbClr val="0000FF"/>
                          </a:solidFill>
                        </a:rPr>
                        <a:t>and </a:t>
                      </a:r>
                      <a:r>
                        <a:rPr b="1" lang="en" sz="1100">
                          <a:solidFill>
                            <a:srgbClr val="0000FF"/>
                          </a:solidFill>
                        </a:rPr>
                        <a:t>feel</a:t>
                      </a:r>
                      <a:endParaRPr b="1" sz="1100">
                        <a:solidFill>
                          <a:srgbClr val="0000FF"/>
                        </a:solidFill>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0000FF"/>
                          </a:solidFill>
                        </a:rPr>
                        <a:t>How </a:t>
                      </a:r>
                      <a:r>
                        <a:rPr b="1" lang="en" sz="1100" u="sng">
                          <a:solidFill>
                            <a:srgbClr val="0000FF"/>
                          </a:solidFill>
                        </a:rPr>
                        <a:t>adult</a:t>
                      </a:r>
                      <a:r>
                        <a:rPr b="1" lang="en" sz="1100">
                          <a:solidFill>
                            <a:srgbClr val="0000FF"/>
                          </a:solidFill>
                        </a:rPr>
                        <a:t> might feel and respond</a:t>
                      </a:r>
                      <a:endParaRPr b="1" sz="1100">
                        <a:solidFill>
                          <a:srgbClr val="0000FF"/>
                        </a:solidFill>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100" u="sng">
                          <a:solidFill>
                            <a:srgbClr val="0000FF"/>
                          </a:solidFill>
                        </a:rPr>
                        <a:t>Child's</a:t>
                      </a:r>
                      <a:r>
                        <a:rPr b="1" lang="en" sz="1100">
                          <a:solidFill>
                            <a:srgbClr val="0000FF"/>
                          </a:solidFill>
                        </a:rPr>
                        <a:t> response to adult's action</a:t>
                      </a:r>
                      <a:endParaRPr b="1" sz="1100">
                        <a:solidFill>
                          <a:srgbClr val="0000FF"/>
                        </a:solidFill>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0000FF"/>
                          </a:solidFill>
                        </a:rPr>
                        <a:t>Crucial C</a:t>
                      </a:r>
                      <a:endParaRPr b="1" sz="1100">
                        <a:solidFill>
                          <a:srgbClr val="0000FF"/>
                        </a:solidFill>
                      </a:endParaRPr>
                    </a:p>
                    <a:p>
                      <a:pPr indent="0" lvl="0" marL="0" rtl="0" algn="ctr">
                        <a:spcBef>
                          <a:spcPts val="0"/>
                        </a:spcBef>
                        <a:spcAft>
                          <a:spcPts val="0"/>
                        </a:spcAft>
                        <a:buNone/>
                      </a:pPr>
                      <a:r>
                        <a:rPr b="1" lang="en" sz="800">
                          <a:solidFill>
                            <a:srgbClr val="0000FF"/>
                          </a:solidFill>
                        </a:rPr>
                        <a:t>(what a child might need)</a:t>
                      </a:r>
                      <a:endParaRPr b="1" sz="800">
                        <a:solidFill>
                          <a:srgbClr val="0000FF"/>
                        </a:solidFill>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0000FF"/>
                          </a:solidFill>
                        </a:rPr>
                        <a:t>Suggested Strategies/Responses</a:t>
                      </a:r>
                      <a:endParaRPr b="1" sz="1100">
                        <a:solidFill>
                          <a:srgbClr val="0000FF"/>
                        </a:solidFill>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10825">
                <a:tc>
                  <a:txBody>
                    <a:bodyPr/>
                    <a:lstStyle/>
                    <a:p>
                      <a:pPr indent="0" lvl="0" marL="0" rtl="0" algn="ctr">
                        <a:spcBef>
                          <a:spcPts val="0"/>
                        </a:spcBef>
                        <a:spcAft>
                          <a:spcPts val="0"/>
                        </a:spcAft>
                        <a:buNone/>
                      </a:pPr>
                      <a:r>
                        <a:rPr b="1" lang="en" sz="1200"/>
                        <a:t>Attention</a:t>
                      </a:r>
                      <a:endParaRPr b="1" sz="1200"/>
                    </a:p>
                    <a:p>
                      <a:pPr indent="0" lvl="0" marL="0" rtl="0" algn="ctr">
                        <a:spcBef>
                          <a:spcPts val="0"/>
                        </a:spcBef>
                        <a:spcAft>
                          <a:spcPts val="0"/>
                        </a:spcAft>
                        <a:buNone/>
                      </a:pPr>
                      <a:r>
                        <a:rPr i="1" lang="en" sz="1100"/>
                        <a:t>“Look at me”</a:t>
                      </a:r>
                      <a:endParaRPr i="1" sz="11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I only count when I am being noticed or served.</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I feel insecure or alienated</a:t>
                      </a:r>
                      <a:endParaRPr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 I feel </a:t>
                      </a:r>
                      <a:r>
                        <a:rPr lang="en" sz="1000"/>
                        <a:t>irritated and </a:t>
                      </a:r>
                      <a:r>
                        <a:rPr lang="en" sz="1000"/>
                        <a:t> annoyed.</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Remind: scold, nag, and coax.</a:t>
                      </a:r>
                      <a:endParaRPr sz="12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lang="en" sz="1000"/>
                        <a:t> Temporarily stops the behavior when  given attention, but soon continues</a:t>
                      </a:r>
                      <a:br>
                        <a:rPr lang="en" sz="1200">
                          <a:latin typeface="Times New Roman"/>
                          <a:ea typeface="Times New Roman"/>
                          <a:cs typeface="Times New Roman"/>
                          <a:sym typeface="Times New Roman"/>
                        </a:rPr>
                      </a:br>
                      <a:r>
                        <a:rPr lang="en" sz="1000"/>
                        <a:t>M</a:t>
                      </a:r>
                      <a:r>
                        <a:rPr lang="en" sz="1000"/>
                        <a:t>ay begin a new behavior to gain attention.</a:t>
                      </a:r>
                      <a:endParaRPr sz="12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CONNECT</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rPr lang="en" sz="1000"/>
                        <a:t>Child needs to believe they belong and feel secure </a:t>
                      </a:r>
                      <a:endParaRPr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a:t>
                      </a:r>
                      <a:r>
                        <a:rPr lang="en" sz="900"/>
                        <a:t>Ignore when possible</a:t>
                      </a:r>
                      <a:endParaRPr sz="900"/>
                    </a:p>
                    <a:p>
                      <a:pPr indent="0" lvl="0" marL="0" rtl="0" algn="ctr">
                        <a:spcBef>
                          <a:spcPts val="0"/>
                        </a:spcBef>
                        <a:spcAft>
                          <a:spcPts val="0"/>
                        </a:spcAft>
                        <a:buNone/>
                      </a:pPr>
                      <a:r>
                        <a:rPr lang="en" sz="900"/>
                        <a:t>~Give attention in unexpected ways and for positive behavior</a:t>
                      </a:r>
                      <a:endParaRPr sz="900"/>
                    </a:p>
                    <a:p>
                      <a:pPr indent="0" lvl="0" marL="0" rtl="0" algn="ctr">
                        <a:spcBef>
                          <a:spcPts val="0"/>
                        </a:spcBef>
                        <a:spcAft>
                          <a:spcPts val="0"/>
                        </a:spcAft>
                        <a:buNone/>
                      </a:pPr>
                      <a:r>
                        <a:rPr lang="en" sz="900"/>
                        <a:t>~Plan activities together</a:t>
                      </a:r>
                      <a:endParaRPr sz="900"/>
                    </a:p>
                    <a:p>
                      <a:pPr indent="0" lvl="0" marL="0" rtl="0" algn="ctr">
                        <a:spcBef>
                          <a:spcPts val="0"/>
                        </a:spcBef>
                        <a:spcAft>
                          <a:spcPts val="0"/>
                        </a:spcAft>
                        <a:buNone/>
                      </a:pPr>
                      <a:r>
                        <a:rPr lang="en" sz="900"/>
                        <a:t>~Ignore the behavior, NOT the child</a:t>
                      </a:r>
                      <a:endParaRPr sz="900"/>
                    </a:p>
                    <a:p>
                      <a:pPr indent="0" lvl="0" marL="0" rtl="0" algn="ctr">
                        <a:spcBef>
                          <a:spcPts val="0"/>
                        </a:spcBef>
                        <a:spcAft>
                          <a:spcPts val="0"/>
                        </a:spcAft>
                        <a:buNone/>
                      </a:pPr>
                      <a:r>
                        <a:rPr lang="en" sz="900"/>
                        <a:t>~Teach cooperation</a:t>
                      </a:r>
                      <a:endParaRPr sz="9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2550">
                <a:tc>
                  <a:txBody>
                    <a:bodyPr/>
                    <a:lstStyle/>
                    <a:p>
                      <a:pPr indent="0" lvl="0" marL="0" rtl="0" algn="ctr">
                        <a:spcBef>
                          <a:spcPts val="0"/>
                        </a:spcBef>
                        <a:spcAft>
                          <a:spcPts val="0"/>
                        </a:spcAft>
                        <a:buNone/>
                      </a:pPr>
                      <a:r>
                        <a:rPr b="1" lang="en" sz="1200"/>
                        <a:t>Power</a:t>
                      </a:r>
                      <a:endParaRPr b="1" sz="1200"/>
                    </a:p>
                    <a:p>
                      <a:pPr indent="0" lvl="0" marL="0" rtl="0" algn="ctr">
                        <a:spcBef>
                          <a:spcPts val="0"/>
                        </a:spcBef>
                        <a:spcAft>
                          <a:spcPts val="0"/>
                        </a:spcAft>
                        <a:buNone/>
                      </a:pPr>
                      <a:r>
                        <a:rPr i="1" lang="en" sz="1100"/>
                        <a:t>“I’m the boss”</a:t>
                      </a:r>
                      <a:endParaRPr i="1" sz="11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 I have power only when I show you that you can’t make me/I can do whatever I want,  or when you do what I want you to do.</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I feel inadequate, dependent, others are in control</a:t>
                      </a:r>
                      <a:endParaRPr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 I feel provoked, angry, and challenged.</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Fight: "</a:t>
                      </a:r>
                      <a:r>
                        <a:rPr lang="en" sz="1000"/>
                        <a:t>i'll</a:t>
                      </a:r>
                      <a:r>
                        <a:rPr lang="en" sz="1000"/>
                        <a:t> make him/her do it" or  "You can't get  away with it."</a:t>
                      </a:r>
                      <a:endParaRPr sz="12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lang="en" sz="1000"/>
                        <a:t> Behavior intensifies when reprimanded.</a:t>
                      </a:r>
                      <a:endParaRPr sz="1000"/>
                    </a:p>
                    <a:p>
                      <a:pPr indent="0" lvl="0" marL="0" rtl="0" algn="ctr">
                        <a:spcBef>
                          <a:spcPts val="0"/>
                        </a:spcBef>
                        <a:spcAft>
                          <a:spcPts val="0"/>
                        </a:spcAft>
                        <a:buNone/>
                      </a:pPr>
                      <a:r>
                        <a:rPr lang="en" sz="1200">
                          <a:latin typeface="Times New Roman"/>
                          <a:ea typeface="Times New Roman"/>
                          <a:cs typeface="Times New Roman"/>
                          <a:sym typeface="Times New Roman"/>
                        </a:rPr>
                        <a:t> </a:t>
                      </a:r>
                      <a:br>
                        <a:rPr lang="en" sz="1200">
                          <a:latin typeface="Times New Roman"/>
                          <a:ea typeface="Times New Roman"/>
                          <a:cs typeface="Times New Roman"/>
                          <a:sym typeface="Times New Roman"/>
                        </a:rPr>
                      </a:br>
                      <a:r>
                        <a:rPr lang="en" sz="1000"/>
                        <a:t>Defiant child wants to win/be boss.</a:t>
                      </a:r>
                      <a:endParaRPr sz="12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CAPABLE</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rPr lang="en" sz="1000"/>
                        <a:t>Child needs believe they are in control of themself and </a:t>
                      </a:r>
                      <a:r>
                        <a:rPr lang="en" sz="1000">
                          <a:solidFill>
                            <a:schemeClr val="dk1"/>
                          </a:solidFill>
                        </a:rPr>
                        <a:t>to feel competent</a:t>
                      </a:r>
                      <a:endParaRPr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 ~Allow voice and choice so student feels heard and can </a:t>
                      </a:r>
                      <a:r>
                        <a:rPr lang="en" sz="900"/>
                        <a:t>display</a:t>
                      </a:r>
                      <a:r>
                        <a:rPr lang="en" sz="900"/>
                        <a:t> power constructively</a:t>
                      </a:r>
                      <a:endParaRPr sz="900"/>
                    </a:p>
                    <a:p>
                      <a:pPr indent="0" lvl="0" marL="0" rtl="0" algn="ctr">
                        <a:spcBef>
                          <a:spcPts val="0"/>
                        </a:spcBef>
                        <a:spcAft>
                          <a:spcPts val="0"/>
                        </a:spcAft>
                        <a:buNone/>
                      </a:pPr>
                      <a:r>
                        <a:rPr lang="en" sz="900"/>
                        <a:t>~Grant legitimate power </a:t>
                      </a:r>
                      <a:endParaRPr sz="900"/>
                    </a:p>
                    <a:p>
                      <a:pPr indent="0" lvl="0" marL="0" rtl="0" algn="ctr">
                        <a:spcBef>
                          <a:spcPts val="0"/>
                        </a:spcBef>
                        <a:spcAft>
                          <a:spcPts val="0"/>
                        </a:spcAft>
                        <a:buNone/>
                      </a:pPr>
                      <a:r>
                        <a:rPr lang="en" sz="900"/>
                        <a:t>~Delegate responsibility so student feels sense of responsible power</a:t>
                      </a:r>
                      <a:endParaRPr sz="900"/>
                    </a:p>
                    <a:p>
                      <a:pPr indent="0" lvl="0" marL="0" rtl="0" algn="ctr">
                        <a:spcBef>
                          <a:spcPts val="0"/>
                        </a:spcBef>
                        <a:spcAft>
                          <a:spcPts val="0"/>
                        </a:spcAft>
                        <a:buNone/>
                      </a:pPr>
                      <a:r>
                        <a:rPr lang="en" sz="900"/>
                        <a:t>~Avoid and defuse confrontations</a:t>
                      </a:r>
                      <a:r>
                        <a:rPr lang="en" sz="900"/>
                        <a:t>/Do not try to win</a:t>
                      </a:r>
                      <a:endParaRPr sz="900"/>
                    </a:p>
                    <a:p>
                      <a:pPr indent="0" lvl="0" marL="0" rtl="0" algn="ctr">
                        <a:spcBef>
                          <a:spcPts val="0"/>
                        </a:spcBef>
                        <a:spcAft>
                          <a:spcPts val="0"/>
                        </a:spcAft>
                        <a:buNone/>
                      </a:pPr>
                      <a:r>
                        <a:rPr lang="en" sz="900"/>
                        <a:t>~Teach Self-Reliance</a:t>
                      </a:r>
                      <a:endParaRPr sz="9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2550">
                <a:tc>
                  <a:txBody>
                    <a:bodyPr/>
                    <a:lstStyle/>
                    <a:p>
                      <a:pPr indent="0" lvl="0" marL="0" rtl="0" algn="ctr">
                        <a:spcBef>
                          <a:spcPts val="0"/>
                        </a:spcBef>
                        <a:spcAft>
                          <a:spcPts val="0"/>
                        </a:spcAft>
                        <a:buNone/>
                      </a:pPr>
                      <a:r>
                        <a:rPr b="1" lang="en" sz="1200"/>
                        <a:t>Revenge</a:t>
                      </a:r>
                      <a:endParaRPr b="1" sz="1200"/>
                    </a:p>
                    <a:p>
                      <a:pPr indent="0" lvl="0" marL="0" rtl="0" algn="ctr">
                        <a:spcBef>
                          <a:spcPts val="0"/>
                        </a:spcBef>
                        <a:spcAft>
                          <a:spcPts val="0"/>
                        </a:spcAft>
                        <a:buNone/>
                      </a:pPr>
                      <a:r>
                        <a:rPr i="1" lang="en" sz="1100"/>
                        <a:t>“I’ll get even”</a:t>
                      </a:r>
                      <a:endParaRPr i="1" sz="11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 I don't have power but l'll count if I can hurt others as I feel hurt. “I’ll show you”, “</a:t>
                      </a:r>
                      <a:r>
                        <a:rPr lang="en" sz="1000">
                          <a:solidFill>
                            <a:schemeClr val="dk1"/>
                          </a:solidFill>
                        </a:rPr>
                        <a:t>I knew you were against me”</a:t>
                      </a:r>
                      <a:endParaRPr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I feel insignificant</a:t>
                      </a:r>
                      <a:endParaRPr sz="1000">
                        <a:solidFill>
                          <a:schemeClr val="dk1"/>
                        </a:solidFill>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I feel</a:t>
                      </a:r>
                      <a:r>
                        <a:rPr lang="en" sz="1000"/>
                        <a:t> hurt, </a:t>
                      </a:r>
                      <a:r>
                        <a:rPr lang="en" sz="1000"/>
                        <a:t>disappointed</a:t>
                      </a:r>
                      <a:r>
                        <a:rPr lang="en" sz="1000"/>
                        <a:t> and angry</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Punish: "How can he/she do this to me?" “I will teach you a lesson”.</a:t>
                      </a:r>
                      <a:endParaRPr sz="1000"/>
                    </a:p>
                    <a:p>
                      <a:pPr indent="0" lvl="0" marL="0" rtl="0" algn="l">
                        <a:spcBef>
                          <a:spcPts val="0"/>
                        </a:spcBef>
                        <a:spcAft>
                          <a:spcPts val="0"/>
                        </a:spcAft>
                        <a:buNone/>
                      </a:pPr>
                      <a:r>
                        <a:t/>
                      </a:r>
                      <a:endParaRPr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lang="en" sz="1000"/>
                        <a:t> Wants to get even, makes self-disliked, or seeks further revenge.</a:t>
                      </a:r>
                      <a:endParaRPr sz="12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COUNT</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rPr lang="en" sz="1000"/>
                        <a:t>Child needs to believe they matter and can make a difference</a:t>
                      </a:r>
                      <a:r>
                        <a:rPr b="1" lang="en" sz="1000"/>
                        <a:t>, </a:t>
                      </a:r>
                      <a:r>
                        <a:rPr lang="en" sz="1000"/>
                        <a:t>and feel valuable</a:t>
                      </a:r>
                      <a:endParaRPr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~Maintain </a:t>
                      </a:r>
                      <a:r>
                        <a:rPr lang="en" sz="900">
                          <a:solidFill>
                            <a:schemeClr val="dk1"/>
                          </a:solidFill>
                        </a:rPr>
                        <a:t>caring/trusting relationship with child</a:t>
                      </a:r>
                      <a:endParaRPr sz="900">
                        <a:solidFill>
                          <a:schemeClr val="dk1"/>
                        </a:solidFill>
                      </a:endParaRPr>
                    </a:p>
                    <a:p>
                      <a:pPr indent="0" lvl="0" marL="0" rtl="0" algn="ctr">
                        <a:spcBef>
                          <a:spcPts val="0"/>
                        </a:spcBef>
                        <a:spcAft>
                          <a:spcPts val="0"/>
                        </a:spcAft>
                        <a:buClr>
                          <a:schemeClr val="dk1"/>
                        </a:buClr>
                        <a:buSzPts val="1100"/>
                        <a:buFont typeface="Arial"/>
                        <a:buNone/>
                      </a:pPr>
                      <a:r>
                        <a:rPr lang="en" sz="900">
                          <a:solidFill>
                            <a:schemeClr val="dk1"/>
                          </a:solidFill>
                        </a:rPr>
                        <a:t>~Avoid retaliation</a:t>
                      </a:r>
                      <a:endParaRPr sz="900">
                        <a:solidFill>
                          <a:schemeClr val="dk1"/>
                        </a:solidFill>
                      </a:endParaRPr>
                    </a:p>
                    <a:p>
                      <a:pPr indent="0" lvl="0" marL="0" rtl="0" algn="ctr">
                        <a:spcBef>
                          <a:spcPts val="0"/>
                        </a:spcBef>
                        <a:spcAft>
                          <a:spcPts val="0"/>
                        </a:spcAft>
                        <a:buClr>
                          <a:schemeClr val="dk1"/>
                        </a:buClr>
                        <a:buSzPts val="1100"/>
                        <a:buFont typeface="Arial"/>
                        <a:buNone/>
                      </a:pPr>
                      <a:r>
                        <a:rPr lang="en" sz="900">
                          <a:solidFill>
                            <a:schemeClr val="dk1"/>
                          </a:solidFill>
                        </a:rPr>
                        <a:t>~Take time to help child</a:t>
                      </a:r>
                      <a:endParaRPr sz="900">
                        <a:solidFill>
                          <a:schemeClr val="dk1"/>
                        </a:solidFill>
                      </a:endParaRPr>
                    </a:p>
                    <a:p>
                      <a:pPr indent="0" lvl="0" marL="0" rtl="0" algn="ctr">
                        <a:spcBef>
                          <a:spcPts val="0"/>
                        </a:spcBef>
                        <a:spcAft>
                          <a:spcPts val="0"/>
                        </a:spcAft>
                        <a:buNone/>
                      </a:pPr>
                      <a:r>
                        <a:rPr lang="en" sz="900">
                          <a:solidFill>
                            <a:schemeClr val="dk1"/>
                          </a:solidFill>
                        </a:rPr>
                        <a:t>~Teach child how to express hurt and anger appropriately</a:t>
                      </a:r>
                      <a:endParaRPr sz="900">
                        <a:solidFill>
                          <a:schemeClr val="dk1"/>
                        </a:solidFill>
                      </a:endParaRPr>
                    </a:p>
                    <a:p>
                      <a:pPr indent="0" lvl="0" marL="0" rtl="0" algn="ctr">
                        <a:spcBef>
                          <a:spcPts val="0"/>
                        </a:spcBef>
                        <a:spcAft>
                          <a:spcPts val="0"/>
                        </a:spcAft>
                        <a:buClr>
                          <a:schemeClr val="dk1"/>
                        </a:buClr>
                        <a:buSzPts val="1100"/>
                        <a:buFont typeface="Arial"/>
                        <a:buNone/>
                      </a:pPr>
                      <a:r>
                        <a:rPr lang="en" sz="900">
                          <a:solidFill>
                            <a:schemeClr val="dk1"/>
                          </a:solidFill>
                        </a:rPr>
                        <a:t>~Teach child how to contribute/that their contributions matter</a:t>
                      </a:r>
                      <a:endParaRPr sz="9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2550">
                <a:tc>
                  <a:txBody>
                    <a:bodyPr/>
                    <a:lstStyle/>
                    <a:p>
                      <a:pPr indent="0" lvl="0" marL="0" rtl="0" algn="ctr">
                        <a:spcBef>
                          <a:spcPts val="0"/>
                        </a:spcBef>
                        <a:spcAft>
                          <a:spcPts val="0"/>
                        </a:spcAft>
                        <a:buNone/>
                      </a:pPr>
                      <a:r>
                        <a:rPr b="1" lang="en" sz="1200"/>
                        <a:t>Display of inadequacy</a:t>
                      </a:r>
                      <a:endParaRPr b="1" sz="1200"/>
                    </a:p>
                    <a:p>
                      <a:pPr indent="0" lvl="0" marL="0" rtl="0" algn="ctr">
                        <a:spcBef>
                          <a:spcPts val="0"/>
                        </a:spcBef>
                        <a:spcAft>
                          <a:spcPts val="0"/>
                        </a:spcAft>
                        <a:buNone/>
                      </a:pPr>
                      <a:r>
                        <a:rPr b="1" lang="en" sz="900"/>
                        <a:t>(Avoidance of Failure</a:t>
                      </a:r>
                      <a:r>
                        <a:rPr lang="en" sz="900"/>
                        <a:t>)</a:t>
                      </a:r>
                      <a:endParaRPr b="1" sz="900"/>
                    </a:p>
                    <a:p>
                      <a:pPr indent="0" lvl="0" marL="0" rtl="0" algn="ctr">
                        <a:spcBef>
                          <a:spcPts val="0"/>
                        </a:spcBef>
                        <a:spcAft>
                          <a:spcPts val="0"/>
                        </a:spcAft>
                        <a:buNone/>
                      </a:pPr>
                      <a:r>
                        <a:rPr i="1" lang="en" sz="1100"/>
                        <a:t>“I give up”</a:t>
                      </a:r>
                      <a:endParaRPr i="1" sz="11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 I can't do anything right so I won't  try to do anything at all. “I am no good”</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I feel inferior, useless or hopeless.</a:t>
                      </a:r>
                      <a:endParaRPr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 I feel hopeless and discouraged</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Give Up: "it’s not use.”</a:t>
                      </a:r>
                      <a:endParaRPr sz="12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lang="en" sz="1000"/>
                        <a:t>No reprimand therefore no reaction.</a:t>
                      </a:r>
                      <a:br>
                        <a:rPr lang="en" sz="1200">
                          <a:latin typeface="Times New Roman"/>
                          <a:ea typeface="Times New Roman"/>
                          <a:cs typeface="Times New Roman"/>
                          <a:sym typeface="Times New Roman"/>
                        </a:rPr>
                      </a:br>
                      <a:r>
                        <a:rPr lang="en" sz="1000"/>
                        <a:t>Feels more hopeless/</a:t>
                      </a:r>
                      <a:r>
                        <a:rPr lang="en" sz="1000"/>
                        <a:t>passive.</a:t>
                      </a:r>
                      <a:endParaRPr sz="1000"/>
                    </a:p>
                    <a:p>
                      <a:pPr indent="0" lvl="0" marL="0" rtl="0" algn="ctr">
                        <a:spcBef>
                          <a:spcPts val="0"/>
                        </a:spcBef>
                        <a:spcAft>
                          <a:spcPts val="0"/>
                        </a:spcAft>
                        <a:buNone/>
                      </a:pPr>
                      <a:r>
                        <a:rPr lang="en" sz="1000"/>
                        <a:t>no improvement</a:t>
                      </a:r>
                      <a:endParaRPr sz="1200">
                        <a:latin typeface="Times New Roman"/>
                        <a:ea typeface="Times New Roman"/>
                        <a:cs typeface="Times New Roman"/>
                        <a:sym typeface="Times New Roman"/>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COURAGE</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rPr lang="en" sz="1000"/>
                        <a:t>Child needs to believe they can handle what comes, and feel hopeful</a:t>
                      </a:r>
                      <a:endParaRPr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00"/>
                        <a:t> ~Encourage efforts/</a:t>
                      </a:r>
                      <a:r>
                        <a:rPr lang="en" sz="900"/>
                        <a:t>notice strengths/ignore the negative</a:t>
                      </a:r>
                      <a:endParaRPr sz="900"/>
                    </a:p>
                    <a:p>
                      <a:pPr indent="0" lvl="0" marL="0" rtl="0" algn="ctr">
                        <a:spcBef>
                          <a:spcPts val="0"/>
                        </a:spcBef>
                        <a:spcAft>
                          <a:spcPts val="0"/>
                        </a:spcAft>
                        <a:buNone/>
                      </a:pPr>
                      <a:r>
                        <a:rPr lang="en" sz="900"/>
                        <a:t>~Maintain faith in a child's ability</a:t>
                      </a:r>
                      <a:endParaRPr sz="900"/>
                    </a:p>
                    <a:p>
                      <a:pPr indent="0" lvl="0" marL="0" rtl="0" algn="ctr">
                        <a:spcBef>
                          <a:spcPts val="0"/>
                        </a:spcBef>
                        <a:spcAft>
                          <a:spcPts val="0"/>
                        </a:spcAft>
                        <a:buNone/>
                      </a:pPr>
                      <a:r>
                        <a:rPr lang="en" sz="900"/>
                        <a:t>~Don't give up, pity or criticize</a:t>
                      </a:r>
                      <a:br>
                        <a:rPr lang="en" sz="900"/>
                      </a:br>
                      <a:r>
                        <a:rPr lang="en" sz="900"/>
                        <a:t>~</a:t>
                      </a:r>
                      <a:r>
                        <a:rPr lang="en" sz="900"/>
                        <a:t>Foster friendships to end social isolation, if present. ~Focus on past successes</a:t>
                      </a:r>
                      <a:endParaRPr sz="900"/>
                    </a:p>
                    <a:p>
                      <a:pPr indent="0" lvl="0" marL="0" rtl="0" algn="ctr">
                        <a:spcBef>
                          <a:spcPts val="0"/>
                        </a:spcBef>
                        <a:spcAft>
                          <a:spcPts val="0"/>
                        </a:spcAft>
                        <a:buNone/>
                      </a:pPr>
                      <a:r>
                        <a:rPr lang="en" sz="900"/>
                        <a:t>~Provide opportunities for guarantee successes.</a:t>
                      </a:r>
                      <a:endParaRPr sz="900"/>
                    </a:p>
                    <a:p>
                      <a:pPr indent="0" lvl="0" marL="0" rtl="0" algn="ctr">
                        <a:spcBef>
                          <a:spcPts val="0"/>
                        </a:spcBef>
                        <a:spcAft>
                          <a:spcPts val="0"/>
                        </a:spcAft>
                        <a:buNone/>
                      </a:pPr>
                      <a:r>
                        <a:rPr lang="en" sz="900"/>
                        <a:t>~Teach </a:t>
                      </a:r>
                      <a:r>
                        <a:rPr lang="en" sz="900"/>
                        <a:t>resilience</a:t>
                      </a:r>
                      <a:r>
                        <a:rPr lang="en" sz="900"/>
                        <a:t> </a:t>
                      </a:r>
                      <a:endParaRPr sz="9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13" name="Google Shape;113;p18"/>
          <p:cNvSpPr txBox="1"/>
          <p:nvPr/>
        </p:nvSpPr>
        <p:spPr>
          <a:xfrm>
            <a:off x="1552950" y="253425"/>
            <a:ext cx="46665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Short Stack"/>
                <a:ea typeface="Short Stack"/>
                <a:cs typeface="Short Stack"/>
                <a:sym typeface="Short Stack"/>
              </a:rPr>
              <a:t>Goals of Misbehavior Chart</a:t>
            </a:r>
            <a:endParaRPr sz="2000">
              <a:latin typeface="Short Stack"/>
              <a:ea typeface="Short Stack"/>
              <a:cs typeface="Short Stack"/>
              <a:sym typeface="Short Stack"/>
            </a:endParaRPr>
          </a:p>
          <a:p>
            <a:pPr indent="0" lvl="0" marL="0" rtl="0" algn="l">
              <a:spcBef>
                <a:spcPts val="0"/>
              </a:spcBef>
              <a:spcAft>
                <a:spcPts val="0"/>
              </a:spcAft>
              <a:buNone/>
            </a:pPr>
            <a:r>
              <a:t/>
            </a:r>
            <a:endParaRPr/>
          </a:p>
        </p:txBody>
      </p:sp>
      <p:pic>
        <p:nvPicPr>
          <p:cNvPr id="114" name="Google Shape;114;p18"/>
          <p:cNvPicPr preferRelativeResize="0"/>
          <p:nvPr/>
        </p:nvPicPr>
        <p:blipFill>
          <a:blip r:embed="rId3">
            <a:alphaModFix/>
          </a:blip>
          <a:stretch>
            <a:fillRect/>
          </a:stretch>
        </p:blipFill>
        <p:spPr>
          <a:xfrm>
            <a:off x="91200" y="95175"/>
            <a:ext cx="1176238" cy="900000"/>
          </a:xfrm>
          <a:prstGeom prst="rect">
            <a:avLst/>
          </a:prstGeom>
          <a:noFill/>
          <a:ln>
            <a:noFill/>
          </a:ln>
        </p:spPr>
      </p:pic>
      <p:sp>
        <p:nvSpPr>
          <p:cNvPr id="115" name="Google Shape;115;p18"/>
          <p:cNvSpPr txBox="1"/>
          <p:nvPr/>
        </p:nvSpPr>
        <p:spPr>
          <a:xfrm>
            <a:off x="788400" y="646650"/>
            <a:ext cx="6353100" cy="65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Short Stack"/>
                <a:ea typeface="Short Stack"/>
                <a:cs typeface="Short Stack"/>
                <a:sym typeface="Short Stack"/>
              </a:rPr>
              <a:t>Use this chart to help you determine students’ motivation for misbehavior.</a:t>
            </a:r>
            <a:endParaRPr sz="1000">
              <a:latin typeface="Short Stack"/>
              <a:ea typeface="Short Stack"/>
              <a:cs typeface="Short Stack"/>
              <a:sym typeface="Short Stack"/>
            </a:endParaRPr>
          </a:p>
          <a:p>
            <a:pPr indent="0" lvl="0" marL="0" rtl="0" algn="ctr">
              <a:spcBef>
                <a:spcPts val="0"/>
              </a:spcBef>
              <a:spcAft>
                <a:spcPts val="0"/>
              </a:spcAft>
              <a:buNone/>
            </a:pPr>
            <a:r>
              <a:rPr lang="en" sz="1000">
                <a:latin typeface="Short Stack"/>
                <a:ea typeface="Short Stack"/>
                <a:cs typeface="Short Stack"/>
                <a:sym typeface="Short Stack"/>
              </a:rPr>
              <a:t>A child’s lack of one or more of </a:t>
            </a:r>
            <a:r>
              <a:rPr b="1" lang="en" sz="1000">
                <a:latin typeface="Short Stack"/>
                <a:ea typeface="Short Stack"/>
                <a:cs typeface="Short Stack"/>
                <a:sym typeface="Short Stack"/>
              </a:rPr>
              <a:t>The Crucial C’s</a:t>
            </a:r>
            <a:r>
              <a:rPr lang="en" sz="1000">
                <a:latin typeface="Short Stack"/>
                <a:ea typeface="Short Stack"/>
                <a:cs typeface="Short Stack"/>
                <a:sym typeface="Short Stack"/>
              </a:rPr>
              <a:t> might explain unexpected behaviors.  </a:t>
            </a:r>
            <a:endParaRPr sz="1000">
              <a:latin typeface="Short Stack"/>
              <a:ea typeface="Short Stack"/>
              <a:cs typeface="Short Stack"/>
              <a:sym typeface="Short Stack"/>
            </a:endParaRPr>
          </a:p>
        </p:txBody>
      </p:sp>
      <p:sp>
        <p:nvSpPr>
          <p:cNvPr id="116" name="Google Shape;116;p18"/>
          <p:cNvSpPr txBox="1"/>
          <p:nvPr/>
        </p:nvSpPr>
        <p:spPr>
          <a:xfrm>
            <a:off x="347100" y="9350200"/>
            <a:ext cx="41007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Created from The Crucial C’s and Rudolf Dreikurs’ Goals of Misbehavior. </a:t>
            </a:r>
            <a:r>
              <a:rPr lang="en" sz="1000"/>
              <a:t>Amy Lew and Betty Lou Bettner, 1995</a:t>
            </a:r>
            <a:endParaRPr sz="1000"/>
          </a:p>
        </p:txBody>
      </p:sp>
      <p:sp>
        <p:nvSpPr>
          <p:cNvPr id="117" name="Google Shape;117;p18"/>
          <p:cNvSpPr txBox="1"/>
          <p:nvPr/>
        </p:nvSpPr>
        <p:spPr>
          <a:xfrm>
            <a:off x="340700" y="8134900"/>
            <a:ext cx="7130700" cy="9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Short Stack"/>
                <a:ea typeface="Short Stack"/>
                <a:cs typeface="Short Stack"/>
                <a:sym typeface="Short Stack"/>
              </a:rPr>
              <a:t>*</a:t>
            </a:r>
            <a:r>
              <a:rPr b="1" lang="en" sz="1200">
                <a:latin typeface="Short Stack"/>
                <a:ea typeface="Short Stack"/>
                <a:cs typeface="Short Stack"/>
                <a:sym typeface="Short Stack"/>
              </a:rPr>
              <a:t>Remember, behaviors are attempts to get a need met.</a:t>
            </a:r>
            <a:endParaRPr b="1" sz="1200">
              <a:latin typeface="Short Stack"/>
              <a:ea typeface="Short Stack"/>
              <a:cs typeface="Short Stack"/>
              <a:sym typeface="Short Stack"/>
            </a:endParaRPr>
          </a:p>
          <a:p>
            <a:pPr indent="0" lvl="0" marL="0" rtl="0" algn="ctr">
              <a:spcBef>
                <a:spcPts val="0"/>
              </a:spcBef>
              <a:spcAft>
                <a:spcPts val="0"/>
              </a:spcAft>
              <a:buNone/>
            </a:pPr>
            <a:r>
              <a:rPr lang="en" sz="1200">
                <a:latin typeface="Short Stack"/>
                <a:ea typeface="Short Stack"/>
                <a:cs typeface="Short Stack"/>
                <a:sym typeface="Short Stack"/>
              </a:rPr>
              <a:t>Misbehavior can be thought of as a response to not having The Crucial C’s. </a:t>
            </a:r>
            <a:endParaRPr sz="1200">
              <a:latin typeface="Short Stack"/>
              <a:ea typeface="Short Stack"/>
              <a:cs typeface="Short Stack"/>
              <a:sym typeface="Short Stack"/>
            </a:endParaRPr>
          </a:p>
          <a:p>
            <a:pPr indent="0" lvl="0" marL="0" rtl="0" algn="ctr">
              <a:spcBef>
                <a:spcPts val="0"/>
              </a:spcBef>
              <a:spcAft>
                <a:spcPts val="0"/>
              </a:spcAft>
              <a:buNone/>
            </a:pPr>
            <a:r>
              <a:t/>
            </a:r>
            <a:endParaRPr sz="800">
              <a:latin typeface="Short Stack"/>
              <a:ea typeface="Short Stack"/>
              <a:cs typeface="Short Stack"/>
              <a:sym typeface="Short Stack"/>
            </a:endParaRPr>
          </a:p>
          <a:p>
            <a:pPr indent="0" lvl="0" marL="0" rtl="0" algn="ctr">
              <a:spcBef>
                <a:spcPts val="0"/>
              </a:spcBef>
              <a:spcAft>
                <a:spcPts val="0"/>
              </a:spcAft>
              <a:buNone/>
            </a:pPr>
            <a:r>
              <a:rPr lang="en" sz="1200">
                <a:latin typeface="Short Stack"/>
                <a:ea typeface="Short Stack"/>
                <a:cs typeface="Short Stack"/>
                <a:sym typeface="Short Stack"/>
              </a:rPr>
              <a:t>Use encouragement, limit setting and logical consequences to help children learn </a:t>
            </a:r>
            <a:r>
              <a:rPr lang="en" sz="1200">
                <a:latin typeface="Short Stack"/>
                <a:ea typeface="Short Stack"/>
                <a:cs typeface="Short Stack"/>
                <a:sym typeface="Short Stack"/>
              </a:rPr>
              <a:t>they can </a:t>
            </a:r>
            <a:r>
              <a:rPr lang="en" sz="1200">
                <a:latin typeface="Short Stack"/>
                <a:ea typeface="Short Stack"/>
                <a:cs typeface="Short Stack"/>
                <a:sym typeface="Short Stack"/>
              </a:rPr>
              <a:t>get their needs met in respectful, </a:t>
            </a:r>
            <a:r>
              <a:rPr lang="en" sz="1200">
                <a:latin typeface="Short Stack"/>
                <a:ea typeface="Short Stack"/>
                <a:cs typeface="Short Stack"/>
                <a:sym typeface="Short Stack"/>
              </a:rPr>
              <a:t>responsible</a:t>
            </a:r>
            <a:r>
              <a:rPr lang="en" sz="1200">
                <a:latin typeface="Short Stack"/>
                <a:ea typeface="Short Stack"/>
                <a:cs typeface="Short Stack"/>
                <a:sym typeface="Short Stack"/>
              </a:rPr>
              <a:t> and safe ways.</a:t>
            </a:r>
            <a:endParaRPr sz="1200">
              <a:latin typeface="Short Stack"/>
              <a:ea typeface="Short Stack"/>
              <a:cs typeface="Short Stack"/>
              <a:sym typeface="Short St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